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svg" Type="http://schemas.openxmlformats.org/officeDocument/2006/relationships/image"/><Relationship Id="rId16" Target="../media/image1.png" Type="http://schemas.openxmlformats.org/officeDocument/2006/relationships/image"/><Relationship Id="rId17" Target="../media/image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5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62.png" Type="http://schemas.openxmlformats.org/officeDocument/2006/relationships/image"/><Relationship Id="rId15" Target="../media/image63.svg" Type="http://schemas.openxmlformats.org/officeDocument/2006/relationships/image"/><Relationship Id="rId16" Target="../media/image64.png" Type="http://schemas.openxmlformats.org/officeDocument/2006/relationships/image"/><Relationship Id="rId17" Target="../media/image65.svg" Type="http://schemas.openxmlformats.org/officeDocument/2006/relationships/image"/><Relationship Id="rId18" Target="../media/image66.png" Type="http://schemas.openxmlformats.org/officeDocument/2006/relationships/image"/><Relationship Id="rId19" Target="../media/image67.svg" Type="http://schemas.openxmlformats.org/officeDocument/2006/relationships/image"/><Relationship Id="rId2" Target="../media/image1.png" Type="http://schemas.openxmlformats.org/officeDocument/2006/relationships/image"/><Relationship Id="rId20" Target="../media/image68.png" Type="http://schemas.openxmlformats.org/officeDocument/2006/relationships/image"/><Relationship Id="rId21" Target="../media/image69.svg" Type="http://schemas.openxmlformats.org/officeDocument/2006/relationships/image"/><Relationship Id="rId22" Target="../media/image70.png" Type="http://schemas.openxmlformats.org/officeDocument/2006/relationships/image"/><Relationship Id="rId23" Target="../media/image71.svg" Type="http://schemas.openxmlformats.org/officeDocument/2006/relationships/image"/><Relationship Id="rId24" Target="../media/image72.png" Type="http://schemas.openxmlformats.org/officeDocument/2006/relationships/image"/><Relationship Id="rId25" Target="../media/image73.sv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7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7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svg" Type="http://schemas.openxmlformats.org/officeDocument/2006/relationships/image"/><Relationship Id="rId12" Target="../media/image78.png" Type="http://schemas.openxmlformats.org/officeDocument/2006/relationships/image"/><Relationship Id="rId13" Target="../media/image79.svg" Type="http://schemas.openxmlformats.org/officeDocument/2006/relationships/image"/><Relationship Id="rId14" Target="../media/image80.png" Type="http://schemas.openxmlformats.org/officeDocument/2006/relationships/image"/><Relationship Id="rId15" Target="../media/image81.svg" Type="http://schemas.openxmlformats.org/officeDocument/2006/relationships/image"/><Relationship Id="rId16" Target="../media/image82.png" Type="http://schemas.openxmlformats.org/officeDocument/2006/relationships/image"/><Relationship Id="rId17" Target="../media/image83.svg" Type="http://schemas.openxmlformats.org/officeDocument/2006/relationships/image"/><Relationship Id="rId18" Target="../media/image84.png" Type="http://schemas.openxmlformats.org/officeDocument/2006/relationships/image"/><Relationship Id="rId19" Target="../media/image85.svg" Type="http://schemas.openxmlformats.org/officeDocument/2006/relationships/image"/><Relationship Id="rId2" Target="../media/image1.png" Type="http://schemas.openxmlformats.org/officeDocument/2006/relationships/image"/><Relationship Id="rId20" Target="../media/image86.png" Type="http://schemas.openxmlformats.org/officeDocument/2006/relationships/image"/><Relationship Id="rId21" Target="../media/image87.svg" Type="http://schemas.openxmlformats.org/officeDocument/2006/relationships/image"/><Relationship Id="rId22" Target="../media/image58.png" Type="http://schemas.openxmlformats.org/officeDocument/2006/relationships/image"/><Relationship Id="rId23" Target="../media/image59.svg" Type="http://schemas.openxmlformats.org/officeDocument/2006/relationships/image"/><Relationship Id="rId24" Target="../media/image88.png" Type="http://schemas.openxmlformats.org/officeDocument/2006/relationships/image"/><Relationship Id="rId25" Target="../media/image89.sv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svg" Type="http://schemas.openxmlformats.org/officeDocument/2006/relationships/image"/><Relationship Id="rId12" Target="../media/image9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84.png" Type="http://schemas.openxmlformats.org/officeDocument/2006/relationships/image"/><Relationship Id="rId19" Target="../media/image8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11" Target="../media/image9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0.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21612">
            <a:off x="3638115" y="1896865"/>
            <a:ext cx="14314219" cy="4992084"/>
          </a:xfrm>
          <a:custGeom>
            <a:avLst/>
            <a:gdLst/>
            <a:ahLst/>
            <a:cxnLst/>
            <a:rect r="r" b="b" t="t" l="l"/>
            <a:pathLst>
              <a:path h="4992084" w="14314219">
                <a:moveTo>
                  <a:pt x="0" y="0"/>
                </a:moveTo>
                <a:lnTo>
                  <a:pt x="14314219" y="0"/>
                </a:lnTo>
                <a:lnTo>
                  <a:pt x="14314219" y="4992084"/>
                </a:lnTo>
                <a:lnTo>
                  <a:pt x="0" y="4992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53601" y="5"/>
            <a:ext cx="8713725" cy="10289235"/>
            <a:chOff x="0" y="0"/>
            <a:chExt cx="21042033" cy="24846598"/>
          </a:xfrm>
        </p:grpSpPr>
        <p:sp>
          <p:nvSpPr>
            <p:cNvPr name="Freeform 4" id="4"/>
            <p:cNvSpPr/>
            <p:nvPr/>
          </p:nvSpPr>
          <p:spPr>
            <a:xfrm flipH="false" flipV="false" rot="0">
              <a:off x="-658495" y="0"/>
              <a:ext cx="21700490" cy="24846662"/>
            </a:xfrm>
            <a:custGeom>
              <a:avLst/>
              <a:gdLst/>
              <a:ahLst/>
              <a:cxnLst/>
              <a:rect r="r" b="b" t="t" l="l"/>
              <a:pathLst>
                <a:path h="24846662" w="21700490">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a:blip r:embed="rId4"/>
              <a:stretch>
                <a:fillRect l="-40421" t="-5263" r="-60203" b="-8147"/>
              </a:stretch>
            </a:blipFill>
          </p:spPr>
        </p:sp>
      </p:grpSp>
      <p:sp>
        <p:nvSpPr>
          <p:cNvPr name="Freeform 5" id="5"/>
          <p:cNvSpPr/>
          <p:nvPr/>
        </p:nvSpPr>
        <p:spPr>
          <a:xfrm flipH="true" flipV="false" rot="-2967198">
            <a:off x="12833343" y="6024265"/>
            <a:ext cx="10909314" cy="3709167"/>
          </a:xfrm>
          <a:custGeom>
            <a:avLst/>
            <a:gdLst/>
            <a:ahLst/>
            <a:cxnLst/>
            <a:rect r="r" b="b" t="t" l="l"/>
            <a:pathLst>
              <a:path h="3709167" w="10909314">
                <a:moveTo>
                  <a:pt x="10909314" y="0"/>
                </a:moveTo>
                <a:lnTo>
                  <a:pt x="0" y="0"/>
                </a:lnTo>
                <a:lnTo>
                  <a:pt x="0" y="3709167"/>
                </a:lnTo>
                <a:lnTo>
                  <a:pt x="10909314" y="3709167"/>
                </a:lnTo>
                <a:lnTo>
                  <a:pt x="10909314"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165433" y="946396"/>
            <a:ext cx="857867" cy="857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9" id="9"/>
          <p:cNvGrpSpPr/>
          <p:nvPr/>
        </p:nvGrpSpPr>
        <p:grpSpPr>
          <a:xfrm rot="0">
            <a:off x="9651318" y="2226096"/>
            <a:ext cx="604566" cy="6045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2" id="12"/>
          <p:cNvGrpSpPr/>
          <p:nvPr/>
        </p:nvGrpSpPr>
        <p:grpSpPr>
          <a:xfrm rot="0">
            <a:off x="10476408" y="681913"/>
            <a:ext cx="637633" cy="6376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Freeform 15" id="15"/>
          <p:cNvSpPr/>
          <p:nvPr/>
        </p:nvSpPr>
        <p:spPr>
          <a:xfrm flipH="false" flipV="false" rot="0">
            <a:off x="577976" y="446932"/>
            <a:ext cx="1856795" cy="1856795"/>
          </a:xfrm>
          <a:custGeom>
            <a:avLst/>
            <a:gdLst/>
            <a:ahLst/>
            <a:cxnLst/>
            <a:rect r="r" b="b" t="t" l="l"/>
            <a:pathLst>
              <a:path h="1856795" w="1856795">
                <a:moveTo>
                  <a:pt x="0" y="0"/>
                </a:moveTo>
                <a:lnTo>
                  <a:pt x="1856795" y="0"/>
                </a:lnTo>
                <a:lnTo>
                  <a:pt x="1856795" y="1856794"/>
                </a:lnTo>
                <a:lnTo>
                  <a:pt x="0" y="1856794"/>
                </a:lnTo>
                <a:lnTo>
                  <a:pt x="0" y="0"/>
                </a:lnTo>
                <a:close/>
              </a:path>
            </a:pathLst>
          </a:custGeom>
          <a:blipFill>
            <a:blip r:embed="rId7"/>
            <a:stretch>
              <a:fillRect l="0" t="0" r="0" b="0"/>
            </a:stretch>
          </a:blipFill>
        </p:spPr>
      </p:sp>
      <p:sp>
        <p:nvSpPr>
          <p:cNvPr name="Freeform 16" id="16"/>
          <p:cNvSpPr/>
          <p:nvPr/>
        </p:nvSpPr>
        <p:spPr>
          <a:xfrm flipH="false" flipV="false" rot="0">
            <a:off x="1235158" y="8319572"/>
            <a:ext cx="542432" cy="542432"/>
          </a:xfrm>
          <a:custGeom>
            <a:avLst/>
            <a:gdLst/>
            <a:ahLst/>
            <a:cxnLst/>
            <a:rect r="r" b="b" t="t" l="l"/>
            <a:pathLst>
              <a:path h="542432" w="542432">
                <a:moveTo>
                  <a:pt x="0" y="0"/>
                </a:moveTo>
                <a:lnTo>
                  <a:pt x="542431" y="0"/>
                </a:lnTo>
                <a:lnTo>
                  <a:pt x="542431" y="542431"/>
                </a:lnTo>
                <a:lnTo>
                  <a:pt x="0" y="5424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176542" y="9088423"/>
            <a:ext cx="659663" cy="740155"/>
          </a:xfrm>
          <a:custGeom>
            <a:avLst/>
            <a:gdLst/>
            <a:ahLst/>
            <a:cxnLst/>
            <a:rect r="r" b="b" t="t" l="l"/>
            <a:pathLst>
              <a:path h="740155" w="659663">
                <a:moveTo>
                  <a:pt x="0" y="0"/>
                </a:moveTo>
                <a:lnTo>
                  <a:pt x="659663" y="0"/>
                </a:lnTo>
                <a:lnTo>
                  <a:pt x="659663" y="740155"/>
                </a:lnTo>
                <a:lnTo>
                  <a:pt x="0" y="7401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982035" y="8468330"/>
            <a:ext cx="4962390" cy="310724"/>
          </a:xfrm>
          <a:prstGeom prst="rect">
            <a:avLst/>
          </a:prstGeom>
        </p:spPr>
        <p:txBody>
          <a:bodyPr anchor="t" rtlCol="false" tIns="0" lIns="0" bIns="0" rIns="0">
            <a:spAutoFit/>
          </a:bodyPr>
          <a:lstStyle/>
          <a:p>
            <a:pPr>
              <a:lnSpc>
                <a:spcPts val="2311"/>
              </a:lnSpc>
            </a:pPr>
            <a:r>
              <a:rPr lang="en-US" sz="2027">
                <a:solidFill>
                  <a:srgbClr val="000000"/>
                </a:solidFill>
                <a:latin typeface="Poppins"/>
              </a:rPr>
              <a:t>linkedin.com/in/suhail-ahmed-cs/</a:t>
            </a:r>
          </a:p>
        </p:txBody>
      </p:sp>
      <p:sp>
        <p:nvSpPr>
          <p:cNvPr name="TextBox 19" id="19"/>
          <p:cNvSpPr txBox="true"/>
          <p:nvPr/>
        </p:nvSpPr>
        <p:spPr>
          <a:xfrm rot="0">
            <a:off x="1034729" y="3632557"/>
            <a:ext cx="8319433" cy="1022020"/>
          </a:xfrm>
          <a:prstGeom prst="rect">
            <a:avLst/>
          </a:prstGeom>
        </p:spPr>
        <p:txBody>
          <a:bodyPr anchor="t" rtlCol="false" tIns="0" lIns="0" bIns="0" rIns="0">
            <a:spAutoFit/>
          </a:bodyPr>
          <a:lstStyle/>
          <a:p>
            <a:pPr>
              <a:lnSpc>
                <a:spcPts val="7550"/>
              </a:lnSpc>
            </a:pPr>
            <a:r>
              <a:rPr lang="en-US" sz="6623">
                <a:solidFill>
                  <a:srgbClr val="000000"/>
                </a:solidFill>
                <a:latin typeface="Poppins Bold"/>
              </a:rPr>
              <a:t>HR DATA Analytics</a:t>
            </a:r>
          </a:p>
        </p:txBody>
      </p:sp>
      <p:sp>
        <p:nvSpPr>
          <p:cNvPr name="TextBox 20" id="20"/>
          <p:cNvSpPr txBox="true"/>
          <p:nvPr/>
        </p:nvSpPr>
        <p:spPr>
          <a:xfrm rot="0">
            <a:off x="1034729" y="4589900"/>
            <a:ext cx="7337780" cy="1123370"/>
          </a:xfrm>
          <a:prstGeom prst="rect">
            <a:avLst/>
          </a:prstGeom>
        </p:spPr>
        <p:txBody>
          <a:bodyPr anchor="t" rtlCol="false" tIns="0" lIns="0" bIns="0" rIns="0">
            <a:spAutoFit/>
          </a:bodyPr>
          <a:lstStyle/>
          <a:p>
            <a:pPr>
              <a:lnSpc>
                <a:spcPts val="4217"/>
              </a:lnSpc>
            </a:pPr>
            <a:r>
              <a:rPr lang="en-US" sz="3699">
                <a:solidFill>
                  <a:srgbClr val="0E8388"/>
                </a:solidFill>
                <a:latin typeface="Poppins Bold"/>
              </a:rPr>
              <a:t>Navigating the Future through Data-Driven Insights</a:t>
            </a:r>
          </a:p>
        </p:txBody>
      </p:sp>
      <p:sp>
        <p:nvSpPr>
          <p:cNvPr name="TextBox 21" id="21"/>
          <p:cNvSpPr txBox="true"/>
          <p:nvPr/>
        </p:nvSpPr>
        <p:spPr>
          <a:xfrm rot="0">
            <a:off x="1034729" y="6105794"/>
            <a:ext cx="5909697" cy="450845"/>
          </a:xfrm>
          <a:prstGeom prst="rect">
            <a:avLst/>
          </a:prstGeom>
        </p:spPr>
        <p:txBody>
          <a:bodyPr anchor="t" rtlCol="false" tIns="0" lIns="0" bIns="0" rIns="0">
            <a:spAutoFit/>
          </a:bodyPr>
          <a:lstStyle/>
          <a:p>
            <a:pPr>
              <a:lnSpc>
                <a:spcPts val="3396"/>
              </a:lnSpc>
            </a:pPr>
            <a:r>
              <a:rPr lang="en-US" sz="2979" spc="128">
                <a:solidFill>
                  <a:srgbClr val="000000"/>
                </a:solidFill>
                <a:latin typeface="Poppins Semi-Bold"/>
              </a:rPr>
              <a:t>PRESENTED BY SUHAIL AHMED</a:t>
            </a:r>
          </a:p>
        </p:txBody>
      </p:sp>
      <p:sp>
        <p:nvSpPr>
          <p:cNvPr name="TextBox 22" id="22"/>
          <p:cNvSpPr txBox="true"/>
          <p:nvPr/>
        </p:nvSpPr>
        <p:spPr>
          <a:xfrm rot="0">
            <a:off x="2224618" y="1165367"/>
            <a:ext cx="3361480" cy="391315"/>
          </a:xfrm>
          <a:prstGeom prst="rect">
            <a:avLst/>
          </a:prstGeom>
        </p:spPr>
        <p:txBody>
          <a:bodyPr anchor="t" rtlCol="false" tIns="0" lIns="0" bIns="0" rIns="0">
            <a:spAutoFit/>
          </a:bodyPr>
          <a:lstStyle/>
          <a:p>
            <a:pPr>
              <a:lnSpc>
                <a:spcPts val="2895"/>
              </a:lnSpc>
            </a:pPr>
            <a:r>
              <a:rPr lang="en-US" sz="2540">
                <a:solidFill>
                  <a:srgbClr val="000000"/>
                </a:solidFill>
                <a:latin typeface="Poppins Bold"/>
              </a:rPr>
              <a:t>Psyliq</a:t>
            </a:r>
          </a:p>
        </p:txBody>
      </p:sp>
      <p:sp>
        <p:nvSpPr>
          <p:cNvPr name="TextBox 23" id="23"/>
          <p:cNvSpPr txBox="true"/>
          <p:nvPr/>
        </p:nvSpPr>
        <p:spPr>
          <a:xfrm rot="0">
            <a:off x="2224618" y="1565898"/>
            <a:ext cx="2313127" cy="255201"/>
          </a:xfrm>
          <a:prstGeom prst="rect">
            <a:avLst/>
          </a:prstGeom>
        </p:spPr>
        <p:txBody>
          <a:bodyPr anchor="t" rtlCol="false" tIns="0" lIns="0" bIns="0" rIns="0">
            <a:spAutoFit/>
          </a:bodyPr>
          <a:lstStyle/>
          <a:p>
            <a:pPr>
              <a:lnSpc>
                <a:spcPts val="1957"/>
              </a:lnSpc>
            </a:pPr>
            <a:r>
              <a:rPr lang="en-US" sz="1717">
                <a:solidFill>
                  <a:srgbClr val="000000"/>
                </a:solidFill>
                <a:latin typeface="Poppins"/>
              </a:rPr>
              <a:t>Internship</a:t>
            </a:r>
          </a:p>
        </p:txBody>
      </p:sp>
      <p:sp>
        <p:nvSpPr>
          <p:cNvPr name="TextBox 24" id="24"/>
          <p:cNvSpPr txBox="true"/>
          <p:nvPr/>
        </p:nvSpPr>
        <p:spPr>
          <a:xfrm rot="0">
            <a:off x="1982035" y="9298376"/>
            <a:ext cx="4962390" cy="310724"/>
          </a:xfrm>
          <a:prstGeom prst="rect">
            <a:avLst/>
          </a:prstGeom>
        </p:spPr>
        <p:txBody>
          <a:bodyPr anchor="t" rtlCol="false" tIns="0" lIns="0" bIns="0" rIns="0">
            <a:spAutoFit/>
          </a:bodyPr>
          <a:lstStyle/>
          <a:p>
            <a:pPr>
              <a:lnSpc>
                <a:spcPts val="2311"/>
              </a:lnSpc>
            </a:pPr>
            <a:r>
              <a:rPr lang="en-US" sz="2027">
                <a:solidFill>
                  <a:srgbClr val="000000"/>
                </a:solidFill>
                <a:latin typeface="Poppins"/>
              </a:rPr>
              <a:t>github.com/suhail57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297891" y="4351282"/>
            <a:ext cx="9801575" cy="5374159"/>
          </a:xfrm>
          <a:custGeom>
            <a:avLst/>
            <a:gdLst/>
            <a:ahLst/>
            <a:cxnLst/>
            <a:rect r="r" b="b" t="t" l="l"/>
            <a:pathLst>
              <a:path h="5374159" w="9801575">
                <a:moveTo>
                  <a:pt x="0" y="0"/>
                </a:moveTo>
                <a:lnTo>
                  <a:pt x="9801575" y="0"/>
                </a:lnTo>
                <a:lnTo>
                  <a:pt x="9801575" y="5374159"/>
                </a:lnTo>
                <a:lnTo>
                  <a:pt x="0" y="5374159"/>
                </a:lnTo>
                <a:lnTo>
                  <a:pt x="0" y="0"/>
                </a:lnTo>
                <a:close/>
              </a:path>
            </a:pathLst>
          </a:custGeom>
          <a:blipFill>
            <a:blip r:embed="rId4"/>
            <a:stretch>
              <a:fillRect l="0" t="0" r="0" b="0"/>
            </a:stretch>
          </a:blipFill>
          <a:ln w="47625" cap="sq">
            <a:solidFill>
              <a:srgbClr val="0E8388"/>
            </a:solidFill>
            <a:prstDash val="solid"/>
            <a:miter/>
          </a:ln>
        </p:spPr>
      </p:sp>
      <p:sp>
        <p:nvSpPr>
          <p:cNvPr name="TextBox 13" id="13"/>
          <p:cNvSpPr txBox="true"/>
          <p:nvPr/>
        </p:nvSpPr>
        <p:spPr>
          <a:xfrm rot="0">
            <a:off x="1613832" y="2237291"/>
            <a:ext cx="15932800" cy="2009216"/>
          </a:xfrm>
          <a:prstGeom prst="rect">
            <a:avLst/>
          </a:prstGeom>
        </p:spPr>
        <p:txBody>
          <a:bodyPr anchor="t" rtlCol="false" tIns="0" lIns="0" bIns="0" rIns="0">
            <a:spAutoFit/>
          </a:bodyPr>
          <a:lstStyle/>
          <a:p>
            <a:pPr algn="just">
              <a:lnSpc>
                <a:spcPts val="3943"/>
              </a:lnSpc>
            </a:pPr>
            <a:r>
              <a:rPr lang="en-US" sz="3033">
                <a:solidFill>
                  <a:srgbClr val="000000"/>
                </a:solidFill>
                <a:latin typeface="Poppins"/>
              </a:rPr>
              <a:t>The graph titled "Employee Age Distribution" depicts the age profile of a company’s workforce. The bell-shaped distribution indicates a concentration of mid-career employees, with fewer younger and older workers, suggesting a mature workforce with implications for recruitment and succession planning.</a:t>
            </a:r>
          </a:p>
        </p:txBody>
      </p:sp>
      <p:sp>
        <p:nvSpPr>
          <p:cNvPr name="TextBox 14" id="14"/>
          <p:cNvSpPr txBox="true"/>
          <p:nvPr/>
        </p:nvSpPr>
        <p:spPr>
          <a:xfrm rot="0">
            <a:off x="3447972" y="95895"/>
            <a:ext cx="11392056" cy="2148967"/>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VISUALIZING EMPLOYEE AGE DISTRIBUTION</a:t>
            </a:r>
          </a:p>
          <a:p>
            <a:pPr algn="ctr">
              <a:lnSpc>
                <a:spcPts val="569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874185" y="2849740"/>
            <a:ext cx="7109759" cy="5294855"/>
          </a:xfrm>
          <a:custGeom>
            <a:avLst/>
            <a:gdLst/>
            <a:ahLst/>
            <a:cxnLst/>
            <a:rect r="r" b="b" t="t" l="l"/>
            <a:pathLst>
              <a:path h="5294855" w="7109759">
                <a:moveTo>
                  <a:pt x="0" y="0"/>
                </a:moveTo>
                <a:lnTo>
                  <a:pt x="7109758" y="0"/>
                </a:lnTo>
                <a:lnTo>
                  <a:pt x="7109758" y="5294856"/>
                </a:lnTo>
                <a:lnTo>
                  <a:pt x="0" y="5294856"/>
                </a:lnTo>
                <a:lnTo>
                  <a:pt x="0" y="0"/>
                </a:lnTo>
                <a:close/>
              </a:path>
            </a:pathLst>
          </a:custGeom>
          <a:blipFill>
            <a:blip r:embed="rId4"/>
            <a:stretch>
              <a:fillRect l="0" t="0" r="0" b="0"/>
            </a:stretch>
          </a:blipFill>
          <a:ln w="47625" cap="sq">
            <a:solidFill>
              <a:srgbClr val="0E8388"/>
            </a:solidFill>
            <a:prstDash val="solid"/>
            <a:miter/>
          </a:ln>
        </p:spPr>
      </p:sp>
      <p:sp>
        <p:nvSpPr>
          <p:cNvPr name="TextBox 13" id="13"/>
          <p:cNvSpPr txBox="true"/>
          <p:nvPr/>
        </p:nvSpPr>
        <p:spPr>
          <a:xfrm rot="0">
            <a:off x="1173924" y="3468688"/>
            <a:ext cx="8892339" cy="2999750"/>
          </a:xfrm>
          <a:prstGeom prst="rect">
            <a:avLst/>
          </a:prstGeom>
        </p:spPr>
        <p:txBody>
          <a:bodyPr anchor="t" rtlCol="false" tIns="0" lIns="0" bIns="0" rIns="0">
            <a:spAutoFit/>
          </a:bodyPr>
          <a:lstStyle/>
          <a:p>
            <a:pPr algn="just">
              <a:lnSpc>
                <a:spcPts val="3943"/>
              </a:lnSpc>
            </a:pPr>
            <a:r>
              <a:rPr lang="en-US" sz="3033">
                <a:solidFill>
                  <a:srgbClr val="000000"/>
                </a:solidFill>
                <a:latin typeface="Poppins"/>
              </a:rPr>
              <a:t>It’s shows a filter applied to the "Department" column, selecting only "Human Resources," "Research &amp; Development," and "Sales." This step cleanses the dataset by excluding missing or inconsistent entries, crucial for precise HR data analysis.</a:t>
            </a:r>
          </a:p>
        </p:txBody>
      </p:sp>
      <p:sp>
        <p:nvSpPr>
          <p:cNvPr name="TextBox 14" id="14"/>
          <p:cNvSpPr txBox="true"/>
          <p:nvPr/>
        </p:nvSpPr>
        <p:spPr>
          <a:xfrm rot="0">
            <a:off x="3238422" y="151408"/>
            <a:ext cx="12222566"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CLEANING MISSING OR INCONSISTENT DATA IN THE "DEPARTMENT" COLUMN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057023" y="4194287"/>
            <a:ext cx="12173954" cy="5302966"/>
          </a:xfrm>
          <a:custGeom>
            <a:avLst/>
            <a:gdLst/>
            <a:ahLst/>
            <a:cxnLst/>
            <a:rect r="r" b="b" t="t" l="l"/>
            <a:pathLst>
              <a:path h="5302966" w="12173954">
                <a:moveTo>
                  <a:pt x="0" y="0"/>
                </a:moveTo>
                <a:lnTo>
                  <a:pt x="12173954" y="0"/>
                </a:lnTo>
                <a:lnTo>
                  <a:pt x="12173954" y="5302966"/>
                </a:lnTo>
                <a:lnTo>
                  <a:pt x="0" y="5302966"/>
                </a:lnTo>
                <a:lnTo>
                  <a:pt x="0" y="0"/>
                </a:lnTo>
                <a:close/>
              </a:path>
            </a:pathLst>
          </a:custGeom>
          <a:blipFill>
            <a:blip r:embed="rId4"/>
            <a:stretch>
              <a:fillRect l="0" t="0" r="0" b="0"/>
            </a:stretch>
          </a:blipFill>
          <a:ln w="57150" cap="sq">
            <a:solidFill>
              <a:srgbClr val="0E8388"/>
            </a:solidFill>
            <a:prstDash val="solid"/>
            <a:miter/>
          </a:ln>
        </p:spPr>
      </p:sp>
      <p:sp>
        <p:nvSpPr>
          <p:cNvPr name="TextBox 13" id="13"/>
          <p:cNvSpPr txBox="true"/>
          <p:nvPr/>
        </p:nvSpPr>
        <p:spPr>
          <a:xfrm rot="0">
            <a:off x="1613832" y="2237291"/>
            <a:ext cx="15932800" cy="1513949"/>
          </a:xfrm>
          <a:prstGeom prst="rect">
            <a:avLst/>
          </a:prstGeom>
        </p:spPr>
        <p:txBody>
          <a:bodyPr anchor="t" rtlCol="false" tIns="0" lIns="0" bIns="0" rIns="0">
            <a:spAutoFit/>
          </a:bodyPr>
          <a:lstStyle/>
          <a:p>
            <a:pPr algn="just">
              <a:lnSpc>
                <a:spcPts val="3943"/>
              </a:lnSpc>
            </a:pPr>
            <a:r>
              <a:rPr lang="en-US" sz="3033">
                <a:solidFill>
                  <a:srgbClr val="000000"/>
                </a:solidFill>
                <a:latin typeface="Poppins"/>
              </a:rPr>
              <a:t>It’s shows a Power BI relationship model, linking 'EmployeeID' across 'general_data', 'in_time', and 'out_time' tables, essential for merging employee information with time tracking data for analysis.</a:t>
            </a:r>
          </a:p>
        </p:txBody>
      </p:sp>
      <p:sp>
        <p:nvSpPr>
          <p:cNvPr name="TextBox 14" id="14"/>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RELATIONSHIP BETWEEN EMPLOYEE ID IN EMPLOYEE AND TIME TRACKING DATA IN POWER BI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541255" y="4556086"/>
            <a:ext cx="13205490" cy="1542247"/>
          </a:xfrm>
          <a:custGeom>
            <a:avLst/>
            <a:gdLst/>
            <a:ahLst/>
            <a:cxnLst/>
            <a:rect r="r" b="b" t="t" l="l"/>
            <a:pathLst>
              <a:path h="1542247" w="13205490">
                <a:moveTo>
                  <a:pt x="0" y="0"/>
                </a:moveTo>
                <a:lnTo>
                  <a:pt x="13205490" y="0"/>
                </a:lnTo>
                <a:lnTo>
                  <a:pt x="13205490" y="1542247"/>
                </a:lnTo>
                <a:lnTo>
                  <a:pt x="0" y="1542247"/>
                </a:lnTo>
                <a:lnTo>
                  <a:pt x="0" y="0"/>
                </a:lnTo>
                <a:close/>
              </a:path>
            </a:pathLst>
          </a:custGeom>
          <a:blipFill>
            <a:blip r:embed="rId4"/>
            <a:stretch>
              <a:fillRect l="0" t="0" r="0" b="0"/>
            </a:stretch>
          </a:blipFill>
          <a:ln w="38100" cap="sq">
            <a:solidFill>
              <a:srgbClr val="0E8388"/>
            </a:solidFill>
            <a:prstDash val="solid"/>
            <a:miter/>
          </a:ln>
        </p:spPr>
      </p:sp>
      <p:sp>
        <p:nvSpPr>
          <p:cNvPr name="Freeform 13" id="13"/>
          <p:cNvSpPr/>
          <p:nvPr/>
        </p:nvSpPr>
        <p:spPr>
          <a:xfrm flipH="false" flipV="false" rot="0">
            <a:off x="5855449" y="6407912"/>
            <a:ext cx="6007263" cy="3455505"/>
          </a:xfrm>
          <a:custGeom>
            <a:avLst/>
            <a:gdLst/>
            <a:ahLst/>
            <a:cxnLst/>
            <a:rect r="r" b="b" t="t" l="l"/>
            <a:pathLst>
              <a:path h="3455505" w="6007263">
                <a:moveTo>
                  <a:pt x="0" y="0"/>
                </a:moveTo>
                <a:lnTo>
                  <a:pt x="6007263" y="0"/>
                </a:lnTo>
                <a:lnTo>
                  <a:pt x="6007263" y="3455505"/>
                </a:lnTo>
                <a:lnTo>
                  <a:pt x="0" y="3455505"/>
                </a:lnTo>
                <a:lnTo>
                  <a:pt x="0" y="0"/>
                </a:lnTo>
                <a:close/>
              </a:path>
            </a:pathLst>
          </a:custGeom>
          <a:blipFill>
            <a:blip r:embed="rId5"/>
            <a:stretch>
              <a:fillRect l="0" t="0" r="0" b="0"/>
            </a:stretch>
          </a:blipFill>
          <a:ln w="38100" cap="sq">
            <a:solidFill>
              <a:srgbClr val="0E8388"/>
            </a:solidFill>
            <a:prstDash val="solid"/>
            <a:miter/>
          </a:ln>
        </p:spPr>
      </p:sp>
      <p:sp>
        <p:nvSpPr>
          <p:cNvPr name="TextBox 14" id="14"/>
          <p:cNvSpPr txBox="true"/>
          <p:nvPr/>
        </p:nvSpPr>
        <p:spPr>
          <a:xfrm rot="0">
            <a:off x="1613832" y="2237291"/>
            <a:ext cx="15932800" cy="2009216"/>
          </a:xfrm>
          <a:prstGeom prst="rect">
            <a:avLst/>
          </a:prstGeom>
        </p:spPr>
        <p:txBody>
          <a:bodyPr anchor="t" rtlCol="false" tIns="0" lIns="0" bIns="0" rIns="0">
            <a:spAutoFit/>
          </a:bodyPr>
          <a:lstStyle/>
          <a:p>
            <a:pPr algn="just">
              <a:lnSpc>
                <a:spcPts val="3943"/>
              </a:lnSpc>
            </a:pPr>
            <a:r>
              <a:rPr lang="en-US" sz="3033">
                <a:solidFill>
                  <a:srgbClr val="000000"/>
                </a:solidFill>
                <a:latin typeface="Poppins"/>
              </a:rPr>
              <a:t>It’s show a DAX formula used in Power BI to calculate the average number of years employees have spent with their current manager. The result, displayed in a card visual, indicates that on average, employees have worked for 4.12 years under their current manager.</a:t>
            </a:r>
          </a:p>
        </p:txBody>
      </p:sp>
      <p:sp>
        <p:nvSpPr>
          <p:cNvPr name="TextBox 15" id="15"/>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CALCULATING AVERAGE YEAR WITH </a:t>
            </a:r>
          </a:p>
          <a:p>
            <a:pPr algn="ctr">
              <a:lnSpc>
                <a:spcPts val="5698"/>
              </a:lnSpc>
            </a:pPr>
            <a:r>
              <a:rPr lang="en-US" sz="4099" spc="496">
                <a:solidFill>
                  <a:srgbClr val="FFFFFF"/>
                </a:solidFill>
                <a:latin typeface="Poppins Bold"/>
              </a:rPr>
              <a:t>CURRENT MANAGER USING DAX</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429961" y="4534409"/>
            <a:ext cx="11671406" cy="5194190"/>
          </a:xfrm>
          <a:custGeom>
            <a:avLst/>
            <a:gdLst/>
            <a:ahLst/>
            <a:cxnLst/>
            <a:rect r="r" b="b" t="t" l="l"/>
            <a:pathLst>
              <a:path h="5194190" w="11671406">
                <a:moveTo>
                  <a:pt x="0" y="0"/>
                </a:moveTo>
                <a:lnTo>
                  <a:pt x="11671407" y="0"/>
                </a:lnTo>
                <a:lnTo>
                  <a:pt x="11671407" y="5194189"/>
                </a:lnTo>
                <a:lnTo>
                  <a:pt x="0" y="5194189"/>
                </a:lnTo>
                <a:lnTo>
                  <a:pt x="0" y="0"/>
                </a:lnTo>
                <a:close/>
              </a:path>
            </a:pathLst>
          </a:custGeom>
          <a:blipFill>
            <a:blip r:embed="rId4"/>
            <a:stretch>
              <a:fillRect l="0" t="0" r="0" b="0"/>
            </a:stretch>
          </a:blipFill>
          <a:ln w="38100" cap="sq">
            <a:solidFill>
              <a:srgbClr val="0E8388"/>
            </a:solidFill>
            <a:prstDash val="solid"/>
            <a:miter/>
          </a:ln>
        </p:spPr>
      </p:sp>
      <p:sp>
        <p:nvSpPr>
          <p:cNvPr name="TextBox 13" id="13"/>
          <p:cNvSpPr txBox="true"/>
          <p:nvPr/>
        </p:nvSpPr>
        <p:spPr>
          <a:xfrm rot="0">
            <a:off x="1613832" y="2237291"/>
            <a:ext cx="15932800" cy="2009216"/>
          </a:xfrm>
          <a:prstGeom prst="rect">
            <a:avLst/>
          </a:prstGeom>
        </p:spPr>
        <p:txBody>
          <a:bodyPr anchor="t" rtlCol="false" tIns="0" lIns="0" bIns="0" rIns="0">
            <a:spAutoFit/>
          </a:bodyPr>
          <a:lstStyle/>
          <a:p>
            <a:pPr algn="just">
              <a:lnSpc>
                <a:spcPts val="3943"/>
              </a:lnSpc>
            </a:pPr>
            <a:r>
              <a:rPr lang="en-US" sz="3033">
                <a:solidFill>
                  <a:srgbClr val="000000"/>
                </a:solidFill>
                <a:latin typeface="Poppins"/>
              </a:rPr>
              <a:t>It’s displays a count of employees by marital status—Divorced, Married, Single—across various departments such as Healthcare, HR, and Research. It provides a clear depiction of the demographic composition of the workforce, which is crucial for HR in tailoring benefits and support programs.</a:t>
            </a:r>
          </a:p>
        </p:txBody>
      </p:sp>
      <p:sp>
        <p:nvSpPr>
          <p:cNvPr name="TextBox 14" id="14"/>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COUNT OF EMPLOYEES BY MARTIAL STATUS</a:t>
            </a:r>
          </a:p>
          <a:p>
            <a:pPr algn="ctr">
              <a:lnSpc>
                <a:spcPts val="5698"/>
              </a:lnSpc>
            </a:pPr>
            <a:r>
              <a:rPr lang="en-US" sz="4099" spc="496">
                <a:solidFill>
                  <a:srgbClr val="FFFFFF"/>
                </a:solidFill>
                <a:latin typeface="Poppins Bold"/>
              </a:rPr>
              <a:t>AND DEPARTMENT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733667" y="2080467"/>
            <a:ext cx="1356828" cy="6727605"/>
          </a:xfrm>
          <a:custGeom>
            <a:avLst/>
            <a:gdLst/>
            <a:ahLst/>
            <a:cxnLst/>
            <a:rect r="r" b="b" t="t" l="l"/>
            <a:pathLst>
              <a:path h="6727605" w="1356828">
                <a:moveTo>
                  <a:pt x="0" y="0"/>
                </a:moveTo>
                <a:lnTo>
                  <a:pt x="1356828" y="0"/>
                </a:lnTo>
                <a:lnTo>
                  <a:pt x="1356828" y="6727605"/>
                </a:lnTo>
                <a:lnTo>
                  <a:pt x="0" y="6727605"/>
                </a:lnTo>
                <a:lnTo>
                  <a:pt x="0" y="0"/>
                </a:lnTo>
                <a:close/>
              </a:path>
            </a:pathLst>
          </a:custGeom>
          <a:blipFill>
            <a:blip r:embed="rId4"/>
            <a:stretch>
              <a:fillRect l="0" t="0" r="0" b="0"/>
            </a:stretch>
          </a:blipFill>
          <a:ln w="38100" cap="sq">
            <a:solidFill>
              <a:srgbClr val="0E8388"/>
            </a:solidFill>
            <a:prstDash val="solid"/>
            <a:miter/>
          </a:ln>
        </p:spPr>
      </p:sp>
      <p:sp>
        <p:nvSpPr>
          <p:cNvPr name="Freeform 13" id="13"/>
          <p:cNvSpPr/>
          <p:nvPr/>
        </p:nvSpPr>
        <p:spPr>
          <a:xfrm flipH="false" flipV="false" rot="0">
            <a:off x="15976741" y="2080467"/>
            <a:ext cx="1282559" cy="6727605"/>
          </a:xfrm>
          <a:custGeom>
            <a:avLst/>
            <a:gdLst/>
            <a:ahLst/>
            <a:cxnLst/>
            <a:rect r="r" b="b" t="t" l="l"/>
            <a:pathLst>
              <a:path h="6727605" w="1282559">
                <a:moveTo>
                  <a:pt x="0" y="0"/>
                </a:moveTo>
                <a:lnTo>
                  <a:pt x="1282559" y="0"/>
                </a:lnTo>
                <a:lnTo>
                  <a:pt x="1282559" y="6727605"/>
                </a:lnTo>
                <a:lnTo>
                  <a:pt x="0" y="6727605"/>
                </a:lnTo>
                <a:lnTo>
                  <a:pt x="0" y="0"/>
                </a:lnTo>
                <a:close/>
              </a:path>
            </a:pathLst>
          </a:custGeom>
          <a:blipFill>
            <a:blip r:embed="rId5"/>
            <a:stretch>
              <a:fillRect l="0" t="0" r="0" b="0"/>
            </a:stretch>
          </a:blipFill>
          <a:ln w="38100" cap="sq">
            <a:solidFill>
              <a:srgbClr val="0E8388"/>
            </a:solidFill>
            <a:prstDash val="solid"/>
            <a:miter/>
          </a:ln>
        </p:spPr>
      </p:sp>
      <p:grpSp>
        <p:nvGrpSpPr>
          <p:cNvPr name="Group 14" id="14"/>
          <p:cNvGrpSpPr/>
          <p:nvPr/>
        </p:nvGrpSpPr>
        <p:grpSpPr>
          <a:xfrm rot="0">
            <a:off x="13548539" y="8973006"/>
            <a:ext cx="2047962" cy="878560"/>
            <a:chOff x="0" y="0"/>
            <a:chExt cx="539381" cy="231390"/>
          </a:xfrm>
        </p:grpSpPr>
        <p:sp>
          <p:nvSpPr>
            <p:cNvPr name="Freeform 15" id="15"/>
            <p:cNvSpPr/>
            <p:nvPr/>
          </p:nvSpPr>
          <p:spPr>
            <a:xfrm flipH="false" flipV="false" rot="0">
              <a:off x="0" y="0"/>
              <a:ext cx="539381" cy="231390"/>
            </a:xfrm>
            <a:custGeom>
              <a:avLst/>
              <a:gdLst/>
              <a:ahLst/>
              <a:cxnLst/>
              <a:rect r="r" b="b" t="t" l="l"/>
              <a:pathLst>
                <a:path h="231390" w="539381">
                  <a:moveTo>
                    <a:pt x="115695" y="0"/>
                  </a:moveTo>
                  <a:lnTo>
                    <a:pt x="423686" y="0"/>
                  </a:lnTo>
                  <a:cubicBezTo>
                    <a:pt x="454370" y="0"/>
                    <a:pt x="483798" y="12189"/>
                    <a:pt x="505495" y="33886"/>
                  </a:cubicBezTo>
                  <a:cubicBezTo>
                    <a:pt x="527192" y="55583"/>
                    <a:pt x="539381" y="85011"/>
                    <a:pt x="539381" y="115695"/>
                  </a:cubicBezTo>
                  <a:lnTo>
                    <a:pt x="539381" y="115695"/>
                  </a:lnTo>
                  <a:cubicBezTo>
                    <a:pt x="539381" y="146379"/>
                    <a:pt x="527192" y="175807"/>
                    <a:pt x="505495" y="197504"/>
                  </a:cubicBezTo>
                  <a:cubicBezTo>
                    <a:pt x="483798" y="219201"/>
                    <a:pt x="454370" y="231390"/>
                    <a:pt x="423686" y="231390"/>
                  </a:cubicBezTo>
                  <a:lnTo>
                    <a:pt x="115695" y="231390"/>
                  </a:lnTo>
                  <a:cubicBezTo>
                    <a:pt x="85011" y="231390"/>
                    <a:pt x="55583" y="219201"/>
                    <a:pt x="33886" y="197504"/>
                  </a:cubicBezTo>
                  <a:cubicBezTo>
                    <a:pt x="12189" y="175807"/>
                    <a:pt x="0" y="146379"/>
                    <a:pt x="0" y="115695"/>
                  </a:cubicBezTo>
                  <a:lnTo>
                    <a:pt x="0" y="115695"/>
                  </a:lnTo>
                  <a:cubicBezTo>
                    <a:pt x="0" y="85011"/>
                    <a:pt x="12189" y="55583"/>
                    <a:pt x="33886" y="33886"/>
                  </a:cubicBezTo>
                  <a:cubicBezTo>
                    <a:pt x="55583" y="12189"/>
                    <a:pt x="85011" y="0"/>
                    <a:pt x="115695" y="0"/>
                  </a:cubicBezTo>
                  <a:close/>
                </a:path>
              </a:pathLst>
            </a:custGeom>
            <a:solidFill>
              <a:srgbClr val="0E8388"/>
            </a:solidFill>
          </p:spPr>
        </p:sp>
        <p:sp>
          <p:nvSpPr>
            <p:cNvPr name="TextBox 16" id="16"/>
            <p:cNvSpPr txBox="true"/>
            <p:nvPr/>
          </p:nvSpPr>
          <p:spPr>
            <a:xfrm>
              <a:off x="0" y="-57150"/>
              <a:ext cx="539381" cy="288540"/>
            </a:xfrm>
            <a:prstGeom prst="rect">
              <a:avLst/>
            </a:prstGeom>
          </p:spPr>
          <p:txBody>
            <a:bodyPr anchor="ctr" rtlCol="false" tIns="50800" lIns="50800" bIns="50800" rIns="50800"/>
            <a:lstStyle/>
            <a:p>
              <a:pPr algn="ctr">
                <a:lnSpc>
                  <a:spcPts val="2659"/>
                </a:lnSpc>
              </a:pPr>
              <a:r>
                <a:rPr lang="en-US" sz="1899">
                  <a:solidFill>
                    <a:srgbClr val="FFFFFF"/>
                  </a:solidFill>
                  <a:latin typeface="Poppins Bold"/>
                </a:rPr>
                <a:t>MONTHLY INCOME</a:t>
              </a:r>
            </a:p>
          </p:txBody>
        </p:sp>
      </p:grpSp>
      <p:sp>
        <p:nvSpPr>
          <p:cNvPr name="TextBox 17" id="17"/>
          <p:cNvSpPr txBox="true"/>
          <p:nvPr/>
        </p:nvSpPr>
        <p:spPr>
          <a:xfrm rot="0">
            <a:off x="1173924" y="3468688"/>
            <a:ext cx="11993615" cy="3495017"/>
          </a:xfrm>
          <a:prstGeom prst="rect">
            <a:avLst/>
          </a:prstGeom>
        </p:spPr>
        <p:txBody>
          <a:bodyPr anchor="t" rtlCol="false" tIns="0" lIns="0" bIns="0" rIns="0">
            <a:spAutoFit/>
          </a:bodyPr>
          <a:lstStyle/>
          <a:p>
            <a:pPr algn="just">
              <a:lnSpc>
                <a:spcPts val="3943"/>
              </a:lnSpc>
            </a:pPr>
            <a:r>
              <a:rPr lang="en-US" sz="3033">
                <a:solidFill>
                  <a:srgbClr val="000000"/>
                </a:solidFill>
                <a:latin typeface="Poppins"/>
              </a:rPr>
              <a:t>It’s show tables listing the monthly income and job satisfaction of employees. We are identifying those with above-average income and high job satisfaction. High income would mean more than the average of the numbers in the first image, while high job satisfaction is indicated by the highest number in the scale used in the second image.</a:t>
            </a:r>
          </a:p>
          <a:p>
            <a:pPr algn="just">
              <a:lnSpc>
                <a:spcPts val="3943"/>
              </a:lnSpc>
            </a:pPr>
          </a:p>
        </p:txBody>
      </p:sp>
      <p:sp>
        <p:nvSpPr>
          <p:cNvPr name="TextBox 18" id="18"/>
          <p:cNvSpPr txBox="true"/>
          <p:nvPr/>
        </p:nvSpPr>
        <p:spPr>
          <a:xfrm rot="0">
            <a:off x="2521163" y="75208"/>
            <a:ext cx="13827027"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EMPLOYEE WITH ABOVE-AVERAGE MONTHLY INCOME AND JOB SATISFICATION</a:t>
            </a:r>
          </a:p>
        </p:txBody>
      </p:sp>
      <p:grpSp>
        <p:nvGrpSpPr>
          <p:cNvPr name="Group 19" id="19"/>
          <p:cNvGrpSpPr/>
          <p:nvPr/>
        </p:nvGrpSpPr>
        <p:grpSpPr>
          <a:xfrm rot="0">
            <a:off x="15739464" y="8931897"/>
            <a:ext cx="2047962" cy="878560"/>
            <a:chOff x="0" y="0"/>
            <a:chExt cx="539381" cy="231390"/>
          </a:xfrm>
        </p:grpSpPr>
        <p:sp>
          <p:nvSpPr>
            <p:cNvPr name="Freeform 20" id="20"/>
            <p:cNvSpPr/>
            <p:nvPr/>
          </p:nvSpPr>
          <p:spPr>
            <a:xfrm flipH="false" flipV="false" rot="0">
              <a:off x="0" y="0"/>
              <a:ext cx="539381" cy="231390"/>
            </a:xfrm>
            <a:custGeom>
              <a:avLst/>
              <a:gdLst/>
              <a:ahLst/>
              <a:cxnLst/>
              <a:rect r="r" b="b" t="t" l="l"/>
              <a:pathLst>
                <a:path h="231390" w="539381">
                  <a:moveTo>
                    <a:pt x="115695" y="0"/>
                  </a:moveTo>
                  <a:lnTo>
                    <a:pt x="423686" y="0"/>
                  </a:lnTo>
                  <a:cubicBezTo>
                    <a:pt x="454370" y="0"/>
                    <a:pt x="483798" y="12189"/>
                    <a:pt x="505495" y="33886"/>
                  </a:cubicBezTo>
                  <a:cubicBezTo>
                    <a:pt x="527192" y="55583"/>
                    <a:pt x="539381" y="85011"/>
                    <a:pt x="539381" y="115695"/>
                  </a:cubicBezTo>
                  <a:lnTo>
                    <a:pt x="539381" y="115695"/>
                  </a:lnTo>
                  <a:cubicBezTo>
                    <a:pt x="539381" y="146379"/>
                    <a:pt x="527192" y="175807"/>
                    <a:pt x="505495" y="197504"/>
                  </a:cubicBezTo>
                  <a:cubicBezTo>
                    <a:pt x="483798" y="219201"/>
                    <a:pt x="454370" y="231390"/>
                    <a:pt x="423686" y="231390"/>
                  </a:cubicBezTo>
                  <a:lnTo>
                    <a:pt x="115695" y="231390"/>
                  </a:lnTo>
                  <a:cubicBezTo>
                    <a:pt x="85011" y="231390"/>
                    <a:pt x="55583" y="219201"/>
                    <a:pt x="33886" y="197504"/>
                  </a:cubicBezTo>
                  <a:cubicBezTo>
                    <a:pt x="12189" y="175807"/>
                    <a:pt x="0" y="146379"/>
                    <a:pt x="0" y="115695"/>
                  </a:cubicBezTo>
                  <a:lnTo>
                    <a:pt x="0" y="115695"/>
                  </a:lnTo>
                  <a:cubicBezTo>
                    <a:pt x="0" y="85011"/>
                    <a:pt x="12189" y="55583"/>
                    <a:pt x="33886" y="33886"/>
                  </a:cubicBezTo>
                  <a:cubicBezTo>
                    <a:pt x="55583" y="12189"/>
                    <a:pt x="85011" y="0"/>
                    <a:pt x="115695" y="0"/>
                  </a:cubicBezTo>
                  <a:close/>
                </a:path>
              </a:pathLst>
            </a:custGeom>
            <a:solidFill>
              <a:srgbClr val="0E8388"/>
            </a:solidFill>
          </p:spPr>
        </p:sp>
        <p:sp>
          <p:nvSpPr>
            <p:cNvPr name="TextBox 21" id="21"/>
            <p:cNvSpPr txBox="true"/>
            <p:nvPr/>
          </p:nvSpPr>
          <p:spPr>
            <a:xfrm>
              <a:off x="0" y="-57150"/>
              <a:ext cx="539381" cy="288540"/>
            </a:xfrm>
            <a:prstGeom prst="rect">
              <a:avLst/>
            </a:prstGeom>
          </p:spPr>
          <p:txBody>
            <a:bodyPr anchor="ctr" rtlCol="false" tIns="50800" lIns="50800" bIns="50800" rIns="50800"/>
            <a:lstStyle/>
            <a:p>
              <a:pPr algn="ctr">
                <a:lnSpc>
                  <a:spcPts val="2520"/>
                </a:lnSpc>
              </a:pPr>
              <a:r>
                <a:rPr lang="en-US" sz="1800">
                  <a:solidFill>
                    <a:srgbClr val="FFFFFF"/>
                  </a:solidFill>
                  <a:latin typeface="Poppins Bold"/>
                </a:rPr>
                <a:t>JOB </a:t>
              </a:r>
            </a:p>
            <a:p>
              <a:pPr algn="ctr">
                <a:lnSpc>
                  <a:spcPts val="2520"/>
                </a:lnSpc>
              </a:pPr>
              <a:r>
                <a:rPr lang="en-US" sz="1800">
                  <a:solidFill>
                    <a:srgbClr val="FFFFFF"/>
                  </a:solidFill>
                  <a:latin typeface="Poppins Bold"/>
                </a:rPr>
                <a:t>SATISFICATION</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080791" y="2418470"/>
            <a:ext cx="11211722" cy="6710046"/>
          </a:xfrm>
          <a:custGeom>
            <a:avLst/>
            <a:gdLst/>
            <a:ahLst/>
            <a:cxnLst/>
            <a:rect r="r" b="b" t="t" l="l"/>
            <a:pathLst>
              <a:path h="6710046" w="11211722">
                <a:moveTo>
                  <a:pt x="0" y="0"/>
                </a:moveTo>
                <a:lnTo>
                  <a:pt x="11211722" y="0"/>
                </a:lnTo>
                <a:lnTo>
                  <a:pt x="11211722" y="6710046"/>
                </a:lnTo>
                <a:lnTo>
                  <a:pt x="0" y="6710046"/>
                </a:lnTo>
                <a:lnTo>
                  <a:pt x="0" y="0"/>
                </a:lnTo>
                <a:close/>
              </a:path>
            </a:pathLst>
          </a:custGeom>
          <a:blipFill>
            <a:blip r:embed="rId4"/>
            <a:stretch>
              <a:fillRect l="0" t="0" r="0" b="0"/>
            </a:stretch>
          </a:blipFill>
          <a:ln w="38100" cap="sq">
            <a:solidFill>
              <a:srgbClr val="0E8388"/>
            </a:solidFill>
            <a:prstDash val="solid"/>
            <a:miter/>
          </a:ln>
        </p:spPr>
      </p:sp>
      <p:sp>
        <p:nvSpPr>
          <p:cNvPr name="TextBox 13" id="13"/>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EMPLOYEE ATTRITION TREND OVER THE YEARS</a:t>
            </a:r>
          </a:p>
          <a:p>
            <a:pPr algn="ctr">
              <a:lnSpc>
                <a:spcPts val="5698"/>
              </a:lnSpc>
            </a:pPr>
            <a:r>
              <a:rPr lang="en-US" sz="4099" spc="496">
                <a:solidFill>
                  <a:srgbClr val="FFFFFF"/>
                </a:solidFill>
                <a:latin typeface="Poppins Bold"/>
              </a:rPr>
              <a:t>IN POWER BI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216934" y="2392246"/>
            <a:ext cx="11854131" cy="7188650"/>
          </a:xfrm>
          <a:custGeom>
            <a:avLst/>
            <a:gdLst/>
            <a:ahLst/>
            <a:cxnLst/>
            <a:rect r="r" b="b" t="t" l="l"/>
            <a:pathLst>
              <a:path h="7188650" w="11854131">
                <a:moveTo>
                  <a:pt x="0" y="0"/>
                </a:moveTo>
                <a:lnTo>
                  <a:pt x="11854132" y="0"/>
                </a:lnTo>
                <a:lnTo>
                  <a:pt x="11854132" y="7188650"/>
                </a:lnTo>
                <a:lnTo>
                  <a:pt x="0" y="7188650"/>
                </a:lnTo>
                <a:lnTo>
                  <a:pt x="0" y="0"/>
                </a:lnTo>
                <a:close/>
              </a:path>
            </a:pathLst>
          </a:custGeom>
          <a:blipFill>
            <a:blip r:embed="rId4"/>
            <a:stretch>
              <a:fillRect l="0" t="0" r="0" b="0"/>
            </a:stretch>
          </a:blipFill>
          <a:ln w="38100" cap="sq">
            <a:solidFill>
              <a:srgbClr val="0E8388"/>
            </a:solidFill>
            <a:prstDash val="solid"/>
            <a:miter/>
          </a:ln>
        </p:spPr>
      </p:sp>
      <p:sp>
        <p:nvSpPr>
          <p:cNvPr name="TextBox 13" id="13"/>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CREATING A STAR SCHEMA FOR DATASET</a:t>
            </a:r>
          </a:p>
          <a:p>
            <a:pPr algn="ctr">
              <a:lnSpc>
                <a:spcPts val="5698"/>
              </a:lnSpc>
            </a:pPr>
            <a:r>
              <a:rPr lang="en-US" sz="4099" spc="496">
                <a:solidFill>
                  <a:srgbClr val="FFFFFF"/>
                </a:solidFill>
                <a:latin typeface="Poppins Bold"/>
              </a:rPr>
              <a:t>AND IT’S BENEFIT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1207" y="3225562"/>
            <a:ext cx="2588781" cy="2588781"/>
          </a:xfrm>
          <a:custGeom>
            <a:avLst/>
            <a:gdLst/>
            <a:ahLst/>
            <a:cxnLst/>
            <a:rect r="r" b="b" t="t" l="l"/>
            <a:pathLst>
              <a:path h="2588781" w="2588781">
                <a:moveTo>
                  <a:pt x="0" y="0"/>
                </a:moveTo>
                <a:lnTo>
                  <a:pt x="2588781" y="0"/>
                </a:lnTo>
                <a:lnTo>
                  <a:pt x="2588781" y="2588780"/>
                </a:lnTo>
                <a:lnTo>
                  <a:pt x="0" y="258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86442" y="3420796"/>
            <a:ext cx="2198312" cy="2198312"/>
          </a:xfrm>
          <a:custGeom>
            <a:avLst/>
            <a:gdLst/>
            <a:ahLst/>
            <a:cxnLst/>
            <a:rect r="r" b="b" t="t" l="l"/>
            <a:pathLst>
              <a:path h="2198312" w="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00426" y="3534780"/>
            <a:ext cx="1970344" cy="1970344"/>
          </a:xfrm>
          <a:custGeom>
            <a:avLst/>
            <a:gdLst/>
            <a:ahLst/>
            <a:cxnLst/>
            <a:rect r="r" b="b" t="t" l="l"/>
            <a:pathLst>
              <a:path h="1970344" w="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64174" y="3225562"/>
            <a:ext cx="2588781" cy="2588781"/>
          </a:xfrm>
          <a:custGeom>
            <a:avLst/>
            <a:gdLst/>
            <a:ahLst/>
            <a:cxnLst/>
            <a:rect r="r" b="b" t="t" l="l"/>
            <a:pathLst>
              <a:path h="2588781" w="2588781">
                <a:moveTo>
                  <a:pt x="0" y="0"/>
                </a:moveTo>
                <a:lnTo>
                  <a:pt x="2588780" y="0"/>
                </a:lnTo>
                <a:lnTo>
                  <a:pt x="2588780" y="2588780"/>
                </a:lnTo>
                <a:lnTo>
                  <a:pt x="0" y="258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959408" y="3420796"/>
            <a:ext cx="2198312" cy="2198312"/>
          </a:xfrm>
          <a:custGeom>
            <a:avLst/>
            <a:gdLst/>
            <a:ahLst/>
            <a:cxnLst/>
            <a:rect r="r" b="b" t="t" l="l"/>
            <a:pathLst>
              <a:path h="2198312" w="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073392" y="3534780"/>
            <a:ext cx="1970344" cy="1970344"/>
          </a:xfrm>
          <a:custGeom>
            <a:avLst/>
            <a:gdLst/>
            <a:ahLst/>
            <a:cxnLst/>
            <a:rect r="r" b="b" t="t" l="l"/>
            <a:pathLst>
              <a:path h="1970344" w="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936093" y="3225562"/>
            <a:ext cx="2588781" cy="2588781"/>
          </a:xfrm>
          <a:custGeom>
            <a:avLst/>
            <a:gdLst/>
            <a:ahLst/>
            <a:cxnLst/>
            <a:rect r="r" b="b" t="t" l="l"/>
            <a:pathLst>
              <a:path h="2588781" w="2588781">
                <a:moveTo>
                  <a:pt x="0" y="0"/>
                </a:moveTo>
                <a:lnTo>
                  <a:pt x="2588781" y="0"/>
                </a:lnTo>
                <a:lnTo>
                  <a:pt x="2588781" y="2588780"/>
                </a:lnTo>
                <a:lnTo>
                  <a:pt x="0" y="258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131327" y="3420796"/>
            <a:ext cx="2198312" cy="2198312"/>
          </a:xfrm>
          <a:custGeom>
            <a:avLst/>
            <a:gdLst/>
            <a:ahLst/>
            <a:cxnLst/>
            <a:rect r="r" b="b" t="t" l="l"/>
            <a:pathLst>
              <a:path h="2198312" w="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45311" y="3534780"/>
            <a:ext cx="1970344" cy="1970344"/>
          </a:xfrm>
          <a:custGeom>
            <a:avLst/>
            <a:gdLst/>
            <a:ahLst/>
            <a:cxnLst/>
            <a:rect r="r" b="b" t="t" l="l"/>
            <a:pathLst>
              <a:path h="1970344" w="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108012" y="3225562"/>
            <a:ext cx="2588781" cy="2588781"/>
          </a:xfrm>
          <a:custGeom>
            <a:avLst/>
            <a:gdLst/>
            <a:ahLst/>
            <a:cxnLst/>
            <a:rect r="r" b="b" t="t" l="l"/>
            <a:pathLst>
              <a:path h="2588781" w="2588781">
                <a:moveTo>
                  <a:pt x="0" y="0"/>
                </a:moveTo>
                <a:lnTo>
                  <a:pt x="2588781" y="0"/>
                </a:lnTo>
                <a:lnTo>
                  <a:pt x="2588781" y="2588780"/>
                </a:lnTo>
                <a:lnTo>
                  <a:pt x="0" y="258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303246" y="3420796"/>
            <a:ext cx="2198312" cy="2198312"/>
          </a:xfrm>
          <a:custGeom>
            <a:avLst/>
            <a:gdLst/>
            <a:ahLst/>
            <a:cxnLst/>
            <a:rect r="r" b="b" t="t" l="l"/>
            <a:pathLst>
              <a:path h="2198312" w="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417230" y="3534780"/>
            <a:ext cx="1970344" cy="1970344"/>
          </a:xfrm>
          <a:custGeom>
            <a:avLst/>
            <a:gdLst/>
            <a:ahLst/>
            <a:cxnLst/>
            <a:rect r="r" b="b" t="t" l="l"/>
            <a:pathLst>
              <a:path h="1970344" w="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311879" y="3946233"/>
            <a:ext cx="1147438" cy="1147438"/>
          </a:xfrm>
          <a:custGeom>
            <a:avLst/>
            <a:gdLst/>
            <a:ahLst/>
            <a:cxnLst/>
            <a:rect r="r" b="b" t="t" l="l"/>
            <a:pathLst>
              <a:path h="1147438" w="1147438">
                <a:moveTo>
                  <a:pt x="0" y="0"/>
                </a:moveTo>
                <a:lnTo>
                  <a:pt x="1147438" y="0"/>
                </a:lnTo>
                <a:lnTo>
                  <a:pt x="1147438" y="1147438"/>
                </a:lnTo>
                <a:lnTo>
                  <a:pt x="0" y="11474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484845" y="3946233"/>
            <a:ext cx="1147438" cy="1147438"/>
          </a:xfrm>
          <a:custGeom>
            <a:avLst/>
            <a:gdLst/>
            <a:ahLst/>
            <a:cxnLst/>
            <a:rect r="r" b="b" t="t" l="l"/>
            <a:pathLst>
              <a:path h="1147438" w="1147438">
                <a:moveTo>
                  <a:pt x="0" y="0"/>
                </a:moveTo>
                <a:lnTo>
                  <a:pt x="1147438" y="0"/>
                </a:lnTo>
                <a:lnTo>
                  <a:pt x="1147438" y="1147438"/>
                </a:lnTo>
                <a:lnTo>
                  <a:pt x="0" y="11474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0668925" y="3875415"/>
            <a:ext cx="1123117" cy="1123117"/>
          </a:xfrm>
          <a:custGeom>
            <a:avLst/>
            <a:gdLst/>
            <a:ahLst/>
            <a:cxnLst/>
            <a:rect r="r" b="b" t="t" l="l"/>
            <a:pathLst>
              <a:path h="1123117" w="1123117">
                <a:moveTo>
                  <a:pt x="0" y="0"/>
                </a:moveTo>
                <a:lnTo>
                  <a:pt x="1123116" y="0"/>
                </a:lnTo>
                <a:lnTo>
                  <a:pt x="1123116" y="1123117"/>
                </a:lnTo>
                <a:lnTo>
                  <a:pt x="0" y="11231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4828683" y="3946233"/>
            <a:ext cx="1147438" cy="1147438"/>
          </a:xfrm>
          <a:custGeom>
            <a:avLst/>
            <a:gdLst/>
            <a:ahLst/>
            <a:cxnLst/>
            <a:rect r="r" b="b" t="t" l="l"/>
            <a:pathLst>
              <a:path h="1147438" w="1147438">
                <a:moveTo>
                  <a:pt x="0" y="0"/>
                </a:moveTo>
                <a:lnTo>
                  <a:pt x="1147438" y="0"/>
                </a:lnTo>
                <a:lnTo>
                  <a:pt x="1147438" y="1147438"/>
                </a:lnTo>
                <a:lnTo>
                  <a:pt x="0" y="11474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2633514" y="312453"/>
            <a:ext cx="13165862" cy="1325814"/>
          </a:xfrm>
          <a:prstGeom prst="rect">
            <a:avLst/>
          </a:prstGeom>
        </p:spPr>
        <p:txBody>
          <a:bodyPr anchor="t" rtlCol="false" tIns="0" lIns="0" bIns="0" rIns="0">
            <a:spAutoFit/>
          </a:bodyPr>
          <a:lstStyle/>
          <a:p>
            <a:pPr algn="ctr">
              <a:lnSpc>
                <a:spcPts val="5084"/>
              </a:lnSpc>
            </a:pPr>
            <a:r>
              <a:rPr lang="en-US" sz="4499" spc="229">
                <a:solidFill>
                  <a:srgbClr val="000000"/>
                </a:solidFill>
                <a:latin typeface="Poppins Bold"/>
              </a:rPr>
              <a:t>CREATING A STAR SCHEMA:</a:t>
            </a:r>
          </a:p>
          <a:p>
            <a:pPr algn="ctr">
              <a:lnSpc>
                <a:spcPts val="5084"/>
              </a:lnSpc>
            </a:pPr>
            <a:r>
              <a:rPr lang="en-US" sz="4499" spc="229">
                <a:solidFill>
                  <a:srgbClr val="000000"/>
                </a:solidFill>
                <a:latin typeface="Poppins Bold"/>
              </a:rPr>
              <a:t>BENEFITS AND PROCESS</a:t>
            </a:r>
          </a:p>
        </p:txBody>
      </p:sp>
      <p:sp>
        <p:nvSpPr>
          <p:cNvPr name="TextBox 19" id="19"/>
          <p:cNvSpPr txBox="true"/>
          <p:nvPr/>
        </p:nvSpPr>
        <p:spPr>
          <a:xfrm rot="0">
            <a:off x="877698" y="6994725"/>
            <a:ext cx="3864797" cy="2366794"/>
          </a:xfrm>
          <a:prstGeom prst="rect">
            <a:avLst/>
          </a:prstGeom>
        </p:spPr>
        <p:txBody>
          <a:bodyPr anchor="t" rtlCol="false" tIns="0" lIns="0" bIns="0" rIns="0">
            <a:spAutoFit/>
          </a:bodyPr>
          <a:lstStyle/>
          <a:p>
            <a:pPr algn="ctr">
              <a:lnSpc>
                <a:spcPts val="2373"/>
              </a:lnSpc>
            </a:pPr>
            <a:r>
              <a:rPr lang="en-US" sz="1825">
                <a:solidFill>
                  <a:srgbClr val="000000"/>
                </a:solidFill>
                <a:latin typeface="Poppins"/>
              </a:rPr>
              <a:t>Recognize the main components of your data, like departments, employees, and time, which become dimension tables, and the measurable data, like sales or revenue, which becomes the fact table.</a:t>
            </a:r>
          </a:p>
          <a:p>
            <a:pPr algn="ctr">
              <a:lnSpc>
                <a:spcPts val="2373"/>
              </a:lnSpc>
            </a:pPr>
          </a:p>
        </p:txBody>
      </p:sp>
      <p:sp>
        <p:nvSpPr>
          <p:cNvPr name="TextBox 20" id="20"/>
          <p:cNvSpPr txBox="true"/>
          <p:nvPr/>
        </p:nvSpPr>
        <p:spPr>
          <a:xfrm rot="0">
            <a:off x="1297793" y="6042689"/>
            <a:ext cx="3175609" cy="743090"/>
          </a:xfrm>
          <a:prstGeom prst="rect">
            <a:avLst/>
          </a:prstGeom>
        </p:spPr>
        <p:txBody>
          <a:bodyPr anchor="t" rtlCol="false" tIns="0" lIns="0" bIns="0" rIns="0">
            <a:spAutoFit/>
          </a:bodyPr>
          <a:lstStyle/>
          <a:p>
            <a:pPr algn="ctr">
              <a:lnSpc>
                <a:spcPts val="2813"/>
              </a:lnSpc>
            </a:pPr>
            <a:r>
              <a:rPr lang="en-US" sz="2489" spc="-74">
                <a:solidFill>
                  <a:srgbClr val="000000"/>
                </a:solidFill>
                <a:latin typeface="Poppins Bold"/>
              </a:rPr>
              <a:t>Identify Key Elements</a:t>
            </a:r>
          </a:p>
        </p:txBody>
      </p:sp>
      <p:sp>
        <p:nvSpPr>
          <p:cNvPr name="TextBox 21" id="21"/>
          <p:cNvSpPr txBox="true"/>
          <p:nvPr/>
        </p:nvSpPr>
        <p:spPr>
          <a:xfrm rot="0">
            <a:off x="5201666" y="6994725"/>
            <a:ext cx="3713796" cy="1776442"/>
          </a:xfrm>
          <a:prstGeom prst="rect">
            <a:avLst/>
          </a:prstGeom>
        </p:spPr>
        <p:txBody>
          <a:bodyPr anchor="t" rtlCol="false" tIns="0" lIns="0" bIns="0" rIns="0">
            <a:spAutoFit/>
          </a:bodyPr>
          <a:lstStyle/>
          <a:p>
            <a:pPr algn="ctr">
              <a:lnSpc>
                <a:spcPts val="2373"/>
              </a:lnSpc>
            </a:pPr>
            <a:r>
              <a:rPr lang="en-US" sz="1825">
                <a:solidFill>
                  <a:srgbClr val="000000"/>
                </a:solidFill>
                <a:latin typeface="Poppins"/>
              </a:rPr>
              <a:t>Break down dimension tables into smaller, focused tables, each representing a unique aspect, such as Department, Employee, or Time, with their specific details</a:t>
            </a:r>
          </a:p>
        </p:txBody>
      </p:sp>
      <p:sp>
        <p:nvSpPr>
          <p:cNvPr name="TextBox 22" id="22"/>
          <p:cNvSpPr txBox="true"/>
          <p:nvPr/>
        </p:nvSpPr>
        <p:spPr>
          <a:xfrm rot="0">
            <a:off x="5678449" y="6042689"/>
            <a:ext cx="2871909" cy="743090"/>
          </a:xfrm>
          <a:prstGeom prst="rect">
            <a:avLst/>
          </a:prstGeom>
        </p:spPr>
        <p:txBody>
          <a:bodyPr anchor="t" rtlCol="false" tIns="0" lIns="0" bIns="0" rIns="0">
            <a:spAutoFit/>
          </a:bodyPr>
          <a:lstStyle/>
          <a:p>
            <a:pPr algn="ctr">
              <a:lnSpc>
                <a:spcPts val="2813"/>
              </a:lnSpc>
            </a:pPr>
            <a:r>
              <a:rPr lang="en-US" sz="2489" spc="-74">
                <a:solidFill>
                  <a:srgbClr val="000000"/>
                </a:solidFill>
                <a:latin typeface="Poppins Bold"/>
              </a:rPr>
              <a:t>Organize Dimension Tables</a:t>
            </a:r>
          </a:p>
        </p:txBody>
      </p:sp>
      <p:sp>
        <p:nvSpPr>
          <p:cNvPr name="TextBox 23" id="23"/>
          <p:cNvSpPr txBox="true"/>
          <p:nvPr/>
        </p:nvSpPr>
        <p:spPr>
          <a:xfrm rot="0">
            <a:off x="9373585" y="6994725"/>
            <a:ext cx="3713796" cy="2071618"/>
          </a:xfrm>
          <a:prstGeom prst="rect">
            <a:avLst/>
          </a:prstGeom>
        </p:spPr>
        <p:txBody>
          <a:bodyPr anchor="t" rtlCol="false" tIns="0" lIns="0" bIns="0" rIns="0">
            <a:spAutoFit/>
          </a:bodyPr>
          <a:lstStyle/>
          <a:p>
            <a:pPr algn="ctr">
              <a:lnSpc>
                <a:spcPts val="2373"/>
              </a:lnSpc>
            </a:pPr>
            <a:r>
              <a:rPr lang="en-US" sz="1825">
                <a:solidFill>
                  <a:srgbClr val="000000"/>
                </a:solidFill>
                <a:latin typeface="Poppins"/>
              </a:rPr>
              <a:t>Establish connections between dimension tables and the fact table using keys, Each dimension table should have a unique identifier that links to related records in the fact table.</a:t>
            </a:r>
          </a:p>
          <a:p>
            <a:pPr algn="ctr">
              <a:lnSpc>
                <a:spcPts val="2373"/>
              </a:lnSpc>
            </a:pPr>
          </a:p>
        </p:txBody>
      </p:sp>
      <p:sp>
        <p:nvSpPr>
          <p:cNvPr name="TextBox 24" id="24"/>
          <p:cNvSpPr txBox="true"/>
          <p:nvPr/>
        </p:nvSpPr>
        <p:spPr>
          <a:xfrm rot="0">
            <a:off x="9373585" y="6042689"/>
            <a:ext cx="3713796" cy="387374"/>
          </a:xfrm>
          <a:prstGeom prst="rect">
            <a:avLst/>
          </a:prstGeom>
        </p:spPr>
        <p:txBody>
          <a:bodyPr anchor="t" rtlCol="false" tIns="0" lIns="0" bIns="0" rIns="0">
            <a:spAutoFit/>
          </a:bodyPr>
          <a:lstStyle/>
          <a:p>
            <a:pPr algn="ctr">
              <a:lnSpc>
                <a:spcPts val="2813"/>
              </a:lnSpc>
            </a:pPr>
            <a:r>
              <a:rPr lang="en-US" sz="2489" spc="-74">
                <a:solidFill>
                  <a:srgbClr val="000000"/>
                </a:solidFill>
                <a:latin typeface="Poppins Bold"/>
              </a:rPr>
              <a:t>Connect Tables</a:t>
            </a:r>
          </a:p>
        </p:txBody>
      </p:sp>
      <p:sp>
        <p:nvSpPr>
          <p:cNvPr name="TextBox 25" id="25"/>
          <p:cNvSpPr txBox="true"/>
          <p:nvPr/>
        </p:nvSpPr>
        <p:spPr>
          <a:xfrm rot="0">
            <a:off x="13545504" y="6994725"/>
            <a:ext cx="3713796" cy="1481267"/>
          </a:xfrm>
          <a:prstGeom prst="rect">
            <a:avLst/>
          </a:prstGeom>
        </p:spPr>
        <p:txBody>
          <a:bodyPr anchor="t" rtlCol="false" tIns="0" lIns="0" bIns="0" rIns="0">
            <a:spAutoFit/>
          </a:bodyPr>
          <a:lstStyle/>
          <a:p>
            <a:pPr algn="ctr">
              <a:lnSpc>
                <a:spcPts val="2373"/>
              </a:lnSpc>
            </a:pPr>
            <a:r>
              <a:rPr lang="en-US" sz="1825">
                <a:solidFill>
                  <a:srgbClr val="000000"/>
                </a:solidFill>
                <a:latin typeface="Poppins"/>
              </a:rPr>
              <a:t>Establishing simplified, flattened views of your data streamlines the reporting and analysis process, making it easier to comprehend.</a:t>
            </a:r>
          </a:p>
        </p:txBody>
      </p:sp>
      <p:sp>
        <p:nvSpPr>
          <p:cNvPr name="TextBox 26" id="26"/>
          <p:cNvSpPr txBox="true"/>
          <p:nvPr/>
        </p:nvSpPr>
        <p:spPr>
          <a:xfrm rot="0">
            <a:off x="13545504" y="6042689"/>
            <a:ext cx="3713796" cy="387374"/>
          </a:xfrm>
          <a:prstGeom prst="rect">
            <a:avLst/>
          </a:prstGeom>
        </p:spPr>
        <p:txBody>
          <a:bodyPr anchor="t" rtlCol="false" tIns="0" lIns="0" bIns="0" rIns="0">
            <a:spAutoFit/>
          </a:bodyPr>
          <a:lstStyle/>
          <a:p>
            <a:pPr algn="ctr">
              <a:lnSpc>
                <a:spcPts val="2813"/>
              </a:lnSpc>
            </a:pPr>
            <a:r>
              <a:rPr lang="en-US" sz="2489" spc="-74">
                <a:solidFill>
                  <a:srgbClr val="000000"/>
                </a:solidFill>
                <a:latin typeface="Poppins Bold"/>
              </a:rPr>
              <a:t>Simplify Views</a:t>
            </a:r>
          </a:p>
        </p:txBody>
      </p:sp>
      <p:sp>
        <p:nvSpPr>
          <p:cNvPr name="Freeform 27" id="27"/>
          <p:cNvSpPr/>
          <p:nvPr/>
        </p:nvSpPr>
        <p:spPr>
          <a:xfrm flipH="false" flipV="false" rot="-10602057">
            <a:off x="12407590"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8" id="28"/>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9" id="29"/>
          <p:cNvGrpSpPr/>
          <p:nvPr/>
        </p:nvGrpSpPr>
        <p:grpSpPr>
          <a:xfrm rot="0">
            <a:off x="-1342907" y="10016500"/>
            <a:ext cx="20973813" cy="734301"/>
            <a:chOff x="0" y="0"/>
            <a:chExt cx="11607985" cy="406400"/>
          </a:xfrm>
        </p:grpSpPr>
        <p:sp>
          <p:nvSpPr>
            <p:cNvPr name="Freeform 30" id="30"/>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31" id="31"/>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2488624" y="10016500"/>
            <a:ext cx="13310752" cy="734301"/>
            <a:chOff x="0" y="0"/>
            <a:chExt cx="7366854" cy="406400"/>
          </a:xfrm>
        </p:grpSpPr>
        <p:sp>
          <p:nvSpPr>
            <p:cNvPr name="Freeform 33" id="33"/>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34" id="34"/>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4131384" y="10016500"/>
            <a:ext cx="10025232" cy="734301"/>
            <a:chOff x="0" y="0"/>
            <a:chExt cx="5548478" cy="406400"/>
          </a:xfrm>
        </p:grpSpPr>
        <p:sp>
          <p:nvSpPr>
            <p:cNvPr name="Freeform 36" id="36"/>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37" id="37"/>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3410482" y="1657317"/>
            <a:ext cx="11926208" cy="952109"/>
          </a:xfrm>
          <a:prstGeom prst="rect">
            <a:avLst/>
          </a:prstGeom>
        </p:spPr>
        <p:txBody>
          <a:bodyPr anchor="t" rtlCol="false" tIns="0" lIns="0" bIns="0" rIns="0">
            <a:spAutoFit/>
          </a:bodyPr>
          <a:lstStyle/>
          <a:p>
            <a:pPr algn="ctr">
              <a:lnSpc>
                <a:spcPts val="3616"/>
              </a:lnSpc>
            </a:pPr>
            <a:r>
              <a:rPr lang="en-US" sz="3200" spc="-96">
                <a:solidFill>
                  <a:srgbClr val="000000"/>
                </a:solidFill>
                <a:latin typeface="Poppins"/>
              </a:rPr>
              <a:t>Streamlining  data analysis and reporting process for</a:t>
            </a:r>
          </a:p>
          <a:p>
            <a:pPr algn="ctr">
              <a:lnSpc>
                <a:spcPts val="3616"/>
              </a:lnSpc>
            </a:pPr>
            <a:r>
              <a:rPr lang="en-US" sz="3200" spc="-96">
                <a:solidFill>
                  <a:srgbClr val="000000"/>
                </a:solidFill>
                <a:latin typeface="Poppins"/>
              </a:rPr>
              <a:t>improving comprehension and effiency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993389" y="2235335"/>
            <a:ext cx="12544550" cy="7502473"/>
          </a:xfrm>
          <a:custGeom>
            <a:avLst/>
            <a:gdLst/>
            <a:ahLst/>
            <a:cxnLst/>
            <a:rect r="r" b="b" t="t" l="l"/>
            <a:pathLst>
              <a:path h="7502473" w="12544550">
                <a:moveTo>
                  <a:pt x="0" y="0"/>
                </a:moveTo>
                <a:lnTo>
                  <a:pt x="12544551" y="0"/>
                </a:lnTo>
                <a:lnTo>
                  <a:pt x="12544551" y="7502472"/>
                </a:lnTo>
                <a:lnTo>
                  <a:pt x="0" y="7502472"/>
                </a:lnTo>
                <a:lnTo>
                  <a:pt x="0" y="0"/>
                </a:lnTo>
                <a:close/>
              </a:path>
            </a:pathLst>
          </a:custGeom>
          <a:blipFill>
            <a:blip r:embed="rId4"/>
            <a:stretch>
              <a:fillRect l="0" t="0" r="0" b="0"/>
            </a:stretch>
          </a:blipFill>
          <a:ln w="38100" cap="sq">
            <a:solidFill>
              <a:srgbClr val="0E8388"/>
            </a:solidFill>
            <a:prstDash val="solid"/>
            <a:miter/>
          </a:ln>
        </p:spPr>
      </p:sp>
      <p:sp>
        <p:nvSpPr>
          <p:cNvPr name="TextBox 13" id="13"/>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CALCULATING ROLLING 3-MONTH AVERAGE </a:t>
            </a:r>
          </a:p>
          <a:p>
            <a:pPr algn="ctr">
              <a:lnSpc>
                <a:spcPts val="5698"/>
              </a:lnSpc>
            </a:pPr>
            <a:r>
              <a:rPr lang="en-US" sz="4099" spc="496">
                <a:solidFill>
                  <a:srgbClr val="FFFFFF"/>
                </a:solidFill>
                <a:latin typeface="Poppins Bold"/>
              </a:rPr>
              <a:t>MONTHLY INCOME USING DAX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73720">
            <a:off x="6701200" y="2932996"/>
            <a:ext cx="12676724" cy="4421008"/>
          </a:xfrm>
          <a:custGeom>
            <a:avLst/>
            <a:gdLst/>
            <a:ahLst/>
            <a:cxnLst/>
            <a:rect r="r" b="b" t="t" l="l"/>
            <a:pathLst>
              <a:path h="4421008" w="12676724">
                <a:moveTo>
                  <a:pt x="0" y="0"/>
                </a:moveTo>
                <a:lnTo>
                  <a:pt x="12676724" y="0"/>
                </a:lnTo>
                <a:lnTo>
                  <a:pt x="12676724" y="4421008"/>
                </a:lnTo>
                <a:lnTo>
                  <a:pt x="0" y="442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45586" y="0"/>
            <a:ext cx="7172629" cy="10284335"/>
            <a:chOff x="0" y="0"/>
            <a:chExt cx="20508404" cy="29405580"/>
          </a:xfrm>
        </p:grpSpPr>
        <p:sp>
          <p:nvSpPr>
            <p:cNvPr name="Freeform 4" id="4"/>
            <p:cNvSpPr/>
            <p:nvPr/>
          </p:nvSpPr>
          <p:spPr>
            <a:xfrm flipH="false" flipV="false" rot="0">
              <a:off x="0" y="0"/>
              <a:ext cx="20508340" cy="29405582"/>
            </a:xfrm>
            <a:custGeom>
              <a:avLst/>
              <a:gdLst/>
              <a:ahLst/>
              <a:cxnLst/>
              <a:rect r="r" b="b" t="t" l="l"/>
              <a:pathLst>
                <a:path h="29405582" w="20508340">
                  <a:moveTo>
                    <a:pt x="9683242" y="0"/>
                  </a:moveTo>
                  <a:cubicBezTo>
                    <a:pt x="9719437" y="5416550"/>
                    <a:pt x="8407908" y="9588373"/>
                    <a:pt x="4155313" y="16175737"/>
                  </a:cubicBezTo>
                  <a:cubicBezTo>
                    <a:pt x="343281" y="22080474"/>
                    <a:pt x="1397" y="27222577"/>
                    <a:pt x="0" y="28861513"/>
                  </a:cubicBezTo>
                  <a:lnTo>
                    <a:pt x="0" y="28881071"/>
                  </a:lnTo>
                  <a:cubicBezTo>
                    <a:pt x="254" y="29222064"/>
                    <a:pt x="15240" y="29405582"/>
                    <a:pt x="15240" y="29405582"/>
                  </a:cubicBezTo>
                  <a:lnTo>
                    <a:pt x="20508340" y="29405582"/>
                  </a:lnTo>
                  <a:lnTo>
                    <a:pt x="20508340" y="0"/>
                  </a:lnTo>
                  <a:close/>
                </a:path>
              </a:pathLst>
            </a:custGeom>
            <a:blipFill>
              <a:blip r:embed="rId4"/>
              <a:stretch>
                <a:fillRect l="-57537" t="0" r="-57537" b="0"/>
              </a:stretch>
            </a:blipFill>
          </p:spPr>
        </p:sp>
      </p:grpSp>
      <p:sp>
        <p:nvSpPr>
          <p:cNvPr name="Freeform 5" id="5"/>
          <p:cNvSpPr/>
          <p:nvPr/>
        </p:nvSpPr>
        <p:spPr>
          <a:xfrm flipH="true" flipV="false" rot="-2967198">
            <a:off x="14040472" y="6433664"/>
            <a:ext cx="10665551" cy="3626287"/>
          </a:xfrm>
          <a:custGeom>
            <a:avLst/>
            <a:gdLst/>
            <a:ahLst/>
            <a:cxnLst/>
            <a:rect r="r" b="b" t="t" l="l"/>
            <a:pathLst>
              <a:path h="3626287" w="10665551">
                <a:moveTo>
                  <a:pt x="10665551" y="0"/>
                </a:moveTo>
                <a:lnTo>
                  <a:pt x="0" y="0"/>
                </a:lnTo>
                <a:lnTo>
                  <a:pt x="0" y="3626288"/>
                </a:lnTo>
                <a:lnTo>
                  <a:pt x="10665551" y="3626288"/>
                </a:lnTo>
                <a:lnTo>
                  <a:pt x="10665551"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88741" y="1959396"/>
            <a:ext cx="9650022" cy="7435235"/>
          </a:xfrm>
          <a:prstGeom prst="rect">
            <a:avLst/>
          </a:prstGeom>
        </p:spPr>
        <p:txBody>
          <a:bodyPr anchor="t" rtlCol="false" tIns="0" lIns="0" bIns="0" rIns="0">
            <a:spAutoFit/>
          </a:bodyPr>
          <a:lstStyle/>
          <a:p>
            <a:pPr algn="just">
              <a:lnSpc>
                <a:spcPts val="3120"/>
              </a:lnSpc>
            </a:pPr>
            <a:r>
              <a:rPr lang="en-US" sz="2400">
                <a:solidFill>
                  <a:srgbClr val="000000"/>
                </a:solidFill>
                <a:latin typeface="Poppins"/>
              </a:rPr>
              <a:t>As a Data Analyst Intern at PSYLIQ, my role is pivotal in deciphering the complexities of the company's recruitment strategy to bolster organizational success. I delve into analyzing critical aspects of the hiring process, such as rejection rates, interview efficiencies, and the nature of vacancies, which are instrumental in refining recruitment approaches. Entrusted with the evaluation of PSYLIQ's extensive historical hiring data, my mission is to unearth actionable insights that can streamline and enhance the recruitment framework. This endeavor aims to empower the Hiring Department with data-backed recommendations, fostering informed decision-making. My analysis is geared towards identifying trends and patterns that can optimize hiring tactics, thus attracting elite talent and contributing significantly to PSYLIQ's overarching ambitions for growth and operational excellence. This initiative underscores the value of data-driven strategies in achieving recruitment excellence and organizational goals.</a:t>
            </a:r>
          </a:p>
          <a:p>
            <a:pPr algn="just">
              <a:lnSpc>
                <a:spcPts val="3120"/>
              </a:lnSpc>
            </a:pPr>
          </a:p>
        </p:txBody>
      </p:sp>
      <p:sp>
        <p:nvSpPr>
          <p:cNvPr name="TextBox 7" id="7"/>
          <p:cNvSpPr txBox="true"/>
          <p:nvPr/>
        </p:nvSpPr>
        <p:spPr>
          <a:xfrm rot="0">
            <a:off x="588741" y="1019175"/>
            <a:ext cx="8129687" cy="687672"/>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DESCRIPTION</a:t>
            </a:r>
          </a:p>
        </p:txBody>
      </p:sp>
      <p:grpSp>
        <p:nvGrpSpPr>
          <p:cNvPr name="Group 8" id="8"/>
          <p:cNvGrpSpPr/>
          <p:nvPr/>
        </p:nvGrpSpPr>
        <p:grpSpPr>
          <a:xfrm rot="0">
            <a:off x="12409770" y="946396"/>
            <a:ext cx="857867" cy="85786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1" id="11"/>
          <p:cNvGrpSpPr/>
          <p:nvPr/>
        </p:nvGrpSpPr>
        <p:grpSpPr>
          <a:xfrm rot="0">
            <a:off x="11895655" y="2226096"/>
            <a:ext cx="604566" cy="6045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4" id="14"/>
          <p:cNvGrpSpPr/>
          <p:nvPr/>
        </p:nvGrpSpPr>
        <p:grpSpPr>
          <a:xfrm rot="0">
            <a:off x="12720745" y="681913"/>
            <a:ext cx="637633" cy="6376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46177" y="2454318"/>
            <a:ext cx="14681737" cy="7064506"/>
          </a:xfrm>
          <a:custGeom>
            <a:avLst/>
            <a:gdLst/>
            <a:ahLst/>
            <a:cxnLst/>
            <a:rect r="r" b="b" t="t" l="l"/>
            <a:pathLst>
              <a:path h="7064506" w="14681737">
                <a:moveTo>
                  <a:pt x="0" y="0"/>
                </a:moveTo>
                <a:lnTo>
                  <a:pt x="14681736" y="0"/>
                </a:lnTo>
                <a:lnTo>
                  <a:pt x="14681736" y="7064506"/>
                </a:lnTo>
                <a:lnTo>
                  <a:pt x="0" y="7064506"/>
                </a:lnTo>
                <a:lnTo>
                  <a:pt x="0" y="0"/>
                </a:lnTo>
                <a:close/>
              </a:path>
            </a:pathLst>
          </a:custGeom>
          <a:blipFill>
            <a:blip r:embed="rId4"/>
            <a:stretch>
              <a:fillRect l="0" t="0" r="0" b="0"/>
            </a:stretch>
          </a:blipFill>
          <a:ln w="38100" cap="sq">
            <a:solidFill>
              <a:srgbClr val="0E8388"/>
            </a:solidFill>
            <a:prstDash val="solid"/>
            <a:miter/>
          </a:ln>
        </p:spPr>
      </p:sp>
      <p:sp>
        <p:nvSpPr>
          <p:cNvPr name="TextBox 13" id="13"/>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CREATING DEPARTMENT TO JOB ROLE</a:t>
            </a:r>
          </a:p>
          <a:p>
            <a:pPr algn="ctr">
              <a:lnSpc>
                <a:spcPts val="5698"/>
              </a:lnSpc>
            </a:pPr>
            <a:r>
              <a:rPr lang="en-US" sz="4099" spc="496">
                <a:solidFill>
                  <a:srgbClr val="FFFFFF"/>
                </a:solidFill>
                <a:latin typeface="Poppins Bold"/>
              </a:rPr>
              <a:t>IN POWER BI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586962" y="4198962"/>
            <a:ext cx="9617166" cy="2530833"/>
          </a:xfrm>
          <a:custGeom>
            <a:avLst/>
            <a:gdLst/>
            <a:ahLst/>
            <a:cxnLst/>
            <a:rect r="r" b="b" t="t" l="l"/>
            <a:pathLst>
              <a:path h="2530833" w="9617166">
                <a:moveTo>
                  <a:pt x="0" y="0"/>
                </a:moveTo>
                <a:lnTo>
                  <a:pt x="9617166" y="0"/>
                </a:lnTo>
                <a:lnTo>
                  <a:pt x="9617166" y="2530833"/>
                </a:lnTo>
                <a:lnTo>
                  <a:pt x="0" y="2530833"/>
                </a:lnTo>
                <a:lnTo>
                  <a:pt x="0" y="0"/>
                </a:lnTo>
                <a:close/>
              </a:path>
            </a:pathLst>
          </a:custGeom>
          <a:blipFill>
            <a:blip r:embed="rId4"/>
            <a:stretch>
              <a:fillRect l="0" t="0" r="0" b="0"/>
            </a:stretch>
          </a:blipFill>
          <a:ln w="38100" cap="sq">
            <a:solidFill>
              <a:srgbClr val="0E8388"/>
            </a:solidFill>
            <a:prstDash val="solid"/>
            <a:miter/>
          </a:ln>
        </p:spPr>
      </p:sp>
      <p:sp>
        <p:nvSpPr>
          <p:cNvPr name="Freeform 13" id="13"/>
          <p:cNvSpPr/>
          <p:nvPr/>
        </p:nvSpPr>
        <p:spPr>
          <a:xfrm flipH="false" flipV="false" rot="0">
            <a:off x="10622388" y="2864066"/>
            <a:ext cx="7068456" cy="5200625"/>
          </a:xfrm>
          <a:custGeom>
            <a:avLst/>
            <a:gdLst/>
            <a:ahLst/>
            <a:cxnLst/>
            <a:rect r="r" b="b" t="t" l="l"/>
            <a:pathLst>
              <a:path h="5200625" w="7068456">
                <a:moveTo>
                  <a:pt x="0" y="0"/>
                </a:moveTo>
                <a:lnTo>
                  <a:pt x="7068456" y="0"/>
                </a:lnTo>
                <a:lnTo>
                  <a:pt x="7068456" y="5200626"/>
                </a:lnTo>
                <a:lnTo>
                  <a:pt x="0" y="5200626"/>
                </a:lnTo>
                <a:lnTo>
                  <a:pt x="0" y="0"/>
                </a:lnTo>
                <a:close/>
              </a:path>
            </a:pathLst>
          </a:custGeom>
          <a:blipFill>
            <a:blip r:embed="rId5"/>
            <a:stretch>
              <a:fillRect l="0" t="0" r="0" b="0"/>
            </a:stretch>
          </a:blipFill>
          <a:ln w="38100" cap="sq">
            <a:solidFill>
              <a:srgbClr val="0E8388"/>
            </a:solidFill>
            <a:prstDash val="solid"/>
            <a:miter/>
          </a:ln>
        </p:spPr>
      </p:sp>
      <p:sp>
        <p:nvSpPr>
          <p:cNvPr name="TextBox 14" id="14"/>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PARAMETERIZED QUERIES FOR FILTERING DATA</a:t>
            </a:r>
          </a:p>
          <a:p>
            <a:pPr algn="ctr">
              <a:lnSpc>
                <a:spcPts val="5698"/>
              </a:lnSpc>
            </a:pPr>
            <a:r>
              <a:rPr lang="en-US" sz="4099" spc="496">
                <a:solidFill>
                  <a:srgbClr val="FFFFFF"/>
                </a:solidFill>
                <a:latin typeface="Poppins Bold"/>
              </a:rPr>
              <a:t>BY DISTANCE FROM HOME IN POWER BI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407590"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816791"/>
            <a:ext cx="6539603" cy="6441509"/>
          </a:xfrm>
          <a:custGeom>
            <a:avLst/>
            <a:gdLst/>
            <a:ahLst/>
            <a:cxnLst/>
            <a:rect r="r" b="b" t="t" l="l"/>
            <a:pathLst>
              <a:path h="6441509" w="6539603">
                <a:moveTo>
                  <a:pt x="0" y="0"/>
                </a:moveTo>
                <a:lnTo>
                  <a:pt x="6539603" y="0"/>
                </a:lnTo>
                <a:lnTo>
                  <a:pt x="6539603" y="6441509"/>
                </a:lnTo>
                <a:lnTo>
                  <a:pt x="0" y="64415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05423" y="4380075"/>
            <a:ext cx="2986157" cy="2986157"/>
          </a:xfrm>
          <a:custGeom>
            <a:avLst/>
            <a:gdLst/>
            <a:ahLst/>
            <a:cxnLst/>
            <a:rect r="r" b="b" t="t" l="l"/>
            <a:pathLst>
              <a:path h="2986157" w="2986157">
                <a:moveTo>
                  <a:pt x="0" y="0"/>
                </a:moveTo>
                <a:lnTo>
                  <a:pt x="2986157" y="0"/>
                </a:lnTo>
                <a:lnTo>
                  <a:pt x="2986157" y="2986157"/>
                </a:lnTo>
                <a:lnTo>
                  <a:pt x="0" y="29861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30626" y="4605278"/>
            <a:ext cx="2535752" cy="2535752"/>
          </a:xfrm>
          <a:custGeom>
            <a:avLst/>
            <a:gdLst/>
            <a:ahLst/>
            <a:cxnLst/>
            <a:rect r="r" b="b" t="t" l="l"/>
            <a:pathLst>
              <a:path h="2535752" w="2535752">
                <a:moveTo>
                  <a:pt x="0" y="0"/>
                </a:moveTo>
                <a:lnTo>
                  <a:pt x="2535751" y="0"/>
                </a:lnTo>
                <a:lnTo>
                  <a:pt x="2535751" y="2535752"/>
                </a:lnTo>
                <a:lnTo>
                  <a:pt x="0" y="25357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162106" y="4736758"/>
            <a:ext cx="2272791" cy="2272791"/>
          </a:xfrm>
          <a:custGeom>
            <a:avLst/>
            <a:gdLst/>
            <a:ahLst/>
            <a:cxnLst/>
            <a:rect r="r" b="b" t="t" l="l"/>
            <a:pathLst>
              <a:path h="2272791" w="2272791">
                <a:moveTo>
                  <a:pt x="0" y="0"/>
                </a:moveTo>
                <a:lnTo>
                  <a:pt x="2272791" y="0"/>
                </a:lnTo>
                <a:lnTo>
                  <a:pt x="2272791" y="2272791"/>
                </a:lnTo>
                <a:lnTo>
                  <a:pt x="0" y="22727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379231" y="2721651"/>
            <a:ext cx="1261545" cy="1261545"/>
          </a:xfrm>
          <a:custGeom>
            <a:avLst/>
            <a:gdLst/>
            <a:ahLst/>
            <a:cxnLst/>
            <a:rect r="r" b="b" t="t" l="l"/>
            <a:pathLst>
              <a:path h="1261545" w="1261545">
                <a:moveTo>
                  <a:pt x="0" y="0"/>
                </a:moveTo>
                <a:lnTo>
                  <a:pt x="1261545" y="0"/>
                </a:lnTo>
                <a:lnTo>
                  <a:pt x="1261545" y="1261545"/>
                </a:lnTo>
                <a:lnTo>
                  <a:pt x="0" y="1261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379231" y="4230846"/>
            <a:ext cx="1261545" cy="1261545"/>
          </a:xfrm>
          <a:custGeom>
            <a:avLst/>
            <a:gdLst/>
            <a:ahLst/>
            <a:cxnLst/>
            <a:rect r="r" b="b" t="t" l="l"/>
            <a:pathLst>
              <a:path h="1261545" w="1261545">
                <a:moveTo>
                  <a:pt x="0" y="0"/>
                </a:moveTo>
                <a:lnTo>
                  <a:pt x="1261545" y="0"/>
                </a:lnTo>
                <a:lnTo>
                  <a:pt x="1261545" y="1261545"/>
                </a:lnTo>
                <a:lnTo>
                  <a:pt x="0" y="1261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8379231" y="5905502"/>
            <a:ext cx="1261545" cy="1261545"/>
          </a:xfrm>
          <a:custGeom>
            <a:avLst/>
            <a:gdLst/>
            <a:ahLst/>
            <a:cxnLst/>
            <a:rect r="r" b="b" t="t" l="l"/>
            <a:pathLst>
              <a:path h="1261545" w="1261545">
                <a:moveTo>
                  <a:pt x="0" y="0"/>
                </a:moveTo>
                <a:lnTo>
                  <a:pt x="1261545" y="0"/>
                </a:lnTo>
                <a:lnTo>
                  <a:pt x="1261545" y="1261545"/>
                </a:lnTo>
                <a:lnTo>
                  <a:pt x="0" y="1261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379231" y="7433964"/>
            <a:ext cx="1261545" cy="1261545"/>
          </a:xfrm>
          <a:custGeom>
            <a:avLst/>
            <a:gdLst/>
            <a:ahLst/>
            <a:cxnLst/>
            <a:rect r="r" b="b" t="t" l="l"/>
            <a:pathLst>
              <a:path h="1261545" w="1261545">
                <a:moveTo>
                  <a:pt x="0" y="0"/>
                </a:moveTo>
                <a:lnTo>
                  <a:pt x="1261545" y="0"/>
                </a:lnTo>
                <a:lnTo>
                  <a:pt x="1261545" y="1261545"/>
                </a:lnTo>
                <a:lnTo>
                  <a:pt x="0" y="1261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474371" y="2816791"/>
            <a:ext cx="1071265" cy="1071265"/>
          </a:xfrm>
          <a:custGeom>
            <a:avLst/>
            <a:gdLst/>
            <a:ahLst/>
            <a:cxnLst/>
            <a:rect r="r" b="b" t="t" l="l"/>
            <a:pathLst>
              <a:path h="1071265" w="1071265">
                <a:moveTo>
                  <a:pt x="0" y="0"/>
                </a:moveTo>
                <a:lnTo>
                  <a:pt x="1071265" y="0"/>
                </a:lnTo>
                <a:lnTo>
                  <a:pt x="1071265" y="1071265"/>
                </a:lnTo>
                <a:lnTo>
                  <a:pt x="0" y="10712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8474371" y="4325986"/>
            <a:ext cx="1071265" cy="1071265"/>
          </a:xfrm>
          <a:custGeom>
            <a:avLst/>
            <a:gdLst/>
            <a:ahLst/>
            <a:cxnLst/>
            <a:rect r="r" b="b" t="t" l="l"/>
            <a:pathLst>
              <a:path h="1071265" w="1071265">
                <a:moveTo>
                  <a:pt x="0" y="0"/>
                </a:moveTo>
                <a:lnTo>
                  <a:pt x="1071265" y="0"/>
                </a:lnTo>
                <a:lnTo>
                  <a:pt x="1071265" y="1071265"/>
                </a:lnTo>
                <a:lnTo>
                  <a:pt x="0" y="10712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8474371" y="6000642"/>
            <a:ext cx="1071265" cy="1071265"/>
          </a:xfrm>
          <a:custGeom>
            <a:avLst/>
            <a:gdLst/>
            <a:ahLst/>
            <a:cxnLst/>
            <a:rect r="r" b="b" t="t" l="l"/>
            <a:pathLst>
              <a:path h="1071265" w="1071265">
                <a:moveTo>
                  <a:pt x="0" y="0"/>
                </a:moveTo>
                <a:lnTo>
                  <a:pt x="1071265" y="0"/>
                </a:lnTo>
                <a:lnTo>
                  <a:pt x="1071265" y="1071265"/>
                </a:lnTo>
                <a:lnTo>
                  <a:pt x="0" y="10712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8474371" y="7529104"/>
            <a:ext cx="1071265" cy="1071265"/>
          </a:xfrm>
          <a:custGeom>
            <a:avLst/>
            <a:gdLst/>
            <a:ahLst/>
            <a:cxnLst/>
            <a:rect r="r" b="b" t="t" l="l"/>
            <a:pathLst>
              <a:path h="1071265" w="1071265">
                <a:moveTo>
                  <a:pt x="0" y="0"/>
                </a:moveTo>
                <a:lnTo>
                  <a:pt x="1071265" y="0"/>
                </a:lnTo>
                <a:lnTo>
                  <a:pt x="1071265" y="1071265"/>
                </a:lnTo>
                <a:lnTo>
                  <a:pt x="0" y="10712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8529917" y="2872337"/>
            <a:ext cx="960173" cy="960173"/>
          </a:xfrm>
          <a:custGeom>
            <a:avLst/>
            <a:gdLst/>
            <a:ahLst/>
            <a:cxnLst/>
            <a:rect r="r" b="b" t="t" l="l"/>
            <a:pathLst>
              <a:path h="960173" w="960173">
                <a:moveTo>
                  <a:pt x="0" y="0"/>
                </a:moveTo>
                <a:lnTo>
                  <a:pt x="960173" y="0"/>
                </a:lnTo>
                <a:lnTo>
                  <a:pt x="960173" y="960173"/>
                </a:lnTo>
                <a:lnTo>
                  <a:pt x="0" y="9601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8529917" y="4381532"/>
            <a:ext cx="960173" cy="960173"/>
          </a:xfrm>
          <a:custGeom>
            <a:avLst/>
            <a:gdLst/>
            <a:ahLst/>
            <a:cxnLst/>
            <a:rect r="r" b="b" t="t" l="l"/>
            <a:pathLst>
              <a:path h="960173" w="960173">
                <a:moveTo>
                  <a:pt x="0" y="0"/>
                </a:moveTo>
                <a:lnTo>
                  <a:pt x="960173" y="0"/>
                </a:lnTo>
                <a:lnTo>
                  <a:pt x="960173" y="960173"/>
                </a:lnTo>
                <a:lnTo>
                  <a:pt x="0" y="9601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8529917" y="6056187"/>
            <a:ext cx="960173" cy="960173"/>
          </a:xfrm>
          <a:custGeom>
            <a:avLst/>
            <a:gdLst/>
            <a:ahLst/>
            <a:cxnLst/>
            <a:rect r="r" b="b" t="t" l="l"/>
            <a:pathLst>
              <a:path h="960173" w="960173">
                <a:moveTo>
                  <a:pt x="0" y="0"/>
                </a:moveTo>
                <a:lnTo>
                  <a:pt x="960173" y="0"/>
                </a:lnTo>
                <a:lnTo>
                  <a:pt x="960173" y="960174"/>
                </a:lnTo>
                <a:lnTo>
                  <a:pt x="0" y="9601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8529917" y="7584650"/>
            <a:ext cx="960173" cy="960173"/>
          </a:xfrm>
          <a:custGeom>
            <a:avLst/>
            <a:gdLst/>
            <a:ahLst/>
            <a:cxnLst/>
            <a:rect r="r" b="b" t="t" l="l"/>
            <a:pathLst>
              <a:path h="960173" w="960173">
                <a:moveTo>
                  <a:pt x="0" y="0"/>
                </a:moveTo>
                <a:lnTo>
                  <a:pt x="960173" y="0"/>
                </a:lnTo>
                <a:lnTo>
                  <a:pt x="960173" y="960174"/>
                </a:lnTo>
                <a:lnTo>
                  <a:pt x="0" y="9601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2241826" y="3609564"/>
            <a:ext cx="1127195" cy="1127195"/>
          </a:xfrm>
          <a:custGeom>
            <a:avLst/>
            <a:gdLst/>
            <a:ahLst/>
            <a:cxnLst/>
            <a:rect r="r" b="b" t="t" l="l"/>
            <a:pathLst>
              <a:path h="1127195" w="1127195">
                <a:moveTo>
                  <a:pt x="0" y="0"/>
                </a:moveTo>
                <a:lnTo>
                  <a:pt x="1127194" y="0"/>
                </a:lnTo>
                <a:lnTo>
                  <a:pt x="1127194" y="1127194"/>
                </a:lnTo>
                <a:lnTo>
                  <a:pt x="0" y="11271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5100269" y="3609564"/>
            <a:ext cx="1097606" cy="1127195"/>
          </a:xfrm>
          <a:custGeom>
            <a:avLst/>
            <a:gdLst/>
            <a:ahLst/>
            <a:cxnLst/>
            <a:rect r="r" b="b" t="t" l="l"/>
            <a:pathLst>
              <a:path h="1127195" w="1097606">
                <a:moveTo>
                  <a:pt x="0" y="0"/>
                </a:moveTo>
                <a:lnTo>
                  <a:pt x="1097606" y="0"/>
                </a:lnTo>
                <a:lnTo>
                  <a:pt x="1097606" y="1127194"/>
                </a:lnTo>
                <a:lnTo>
                  <a:pt x="0" y="11271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5717556" y="6263919"/>
            <a:ext cx="1328361" cy="954760"/>
          </a:xfrm>
          <a:custGeom>
            <a:avLst/>
            <a:gdLst/>
            <a:ahLst/>
            <a:cxnLst/>
            <a:rect r="r" b="b" t="t" l="l"/>
            <a:pathLst>
              <a:path h="954760" w="1328361">
                <a:moveTo>
                  <a:pt x="0" y="0"/>
                </a:moveTo>
                <a:lnTo>
                  <a:pt x="1328361" y="0"/>
                </a:lnTo>
                <a:lnTo>
                  <a:pt x="1328361" y="954759"/>
                </a:lnTo>
                <a:lnTo>
                  <a:pt x="0" y="9547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1483360" y="6048633"/>
            <a:ext cx="1364551" cy="1385331"/>
          </a:xfrm>
          <a:custGeom>
            <a:avLst/>
            <a:gdLst/>
            <a:ahLst/>
            <a:cxnLst/>
            <a:rect r="r" b="b" t="t" l="l"/>
            <a:pathLst>
              <a:path h="1385331" w="1364551">
                <a:moveTo>
                  <a:pt x="0" y="0"/>
                </a:moveTo>
                <a:lnTo>
                  <a:pt x="1364552" y="0"/>
                </a:lnTo>
                <a:lnTo>
                  <a:pt x="1364552" y="1385331"/>
                </a:lnTo>
                <a:lnTo>
                  <a:pt x="0" y="138533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4" id="24"/>
          <p:cNvSpPr/>
          <p:nvPr/>
        </p:nvSpPr>
        <p:spPr>
          <a:xfrm flipH="false" flipV="false" rot="0">
            <a:off x="3783308" y="7439182"/>
            <a:ext cx="1230060" cy="1248792"/>
          </a:xfrm>
          <a:custGeom>
            <a:avLst/>
            <a:gdLst/>
            <a:ahLst/>
            <a:cxnLst/>
            <a:rect r="r" b="b" t="t" l="l"/>
            <a:pathLst>
              <a:path h="1248792" w="1230060">
                <a:moveTo>
                  <a:pt x="0" y="0"/>
                </a:moveTo>
                <a:lnTo>
                  <a:pt x="1230060" y="0"/>
                </a:lnTo>
                <a:lnTo>
                  <a:pt x="1230060" y="1248792"/>
                </a:lnTo>
                <a:lnTo>
                  <a:pt x="0" y="124879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5" id="25"/>
          <p:cNvSpPr/>
          <p:nvPr/>
        </p:nvSpPr>
        <p:spPr>
          <a:xfrm flipH="false" flipV="false" rot="0">
            <a:off x="3567867" y="5094055"/>
            <a:ext cx="1461269" cy="1461269"/>
          </a:xfrm>
          <a:custGeom>
            <a:avLst/>
            <a:gdLst/>
            <a:ahLst/>
            <a:cxnLst/>
            <a:rect r="r" b="b" t="t" l="l"/>
            <a:pathLst>
              <a:path h="1461269" w="1461269">
                <a:moveTo>
                  <a:pt x="0" y="0"/>
                </a:moveTo>
                <a:lnTo>
                  <a:pt x="1461269" y="0"/>
                </a:lnTo>
                <a:lnTo>
                  <a:pt x="1461269" y="1461269"/>
                </a:lnTo>
                <a:lnTo>
                  <a:pt x="0" y="146126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26" id="26"/>
          <p:cNvSpPr txBox="true"/>
          <p:nvPr/>
        </p:nvSpPr>
        <p:spPr>
          <a:xfrm rot="0">
            <a:off x="3567867" y="605295"/>
            <a:ext cx="11028031" cy="1963956"/>
          </a:xfrm>
          <a:prstGeom prst="rect">
            <a:avLst/>
          </a:prstGeom>
        </p:spPr>
        <p:txBody>
          <a:bodyPr anchor="t" rtlCol="false" tIns="0" lIns="0" bIns="0" rIns="0">
            <a:spAutoFit/>
          </a:bodyPr>
          <a:lstStyle/>
          <a:p>
            <a:pPr algn="ctr">
              <a:lnSpc>
                <a:spcPts val="5084"/>
              </a:lnSpc>
            </a:pPr>
            <a:r>
              <a:rPr lang="en-US" sz="4499" spc="-134">
                <a:solidFill>
                  <a:srgbClr val="000000"/>
                </a:solidFill>
                <a:latin typeface="Poppins Bold"/>
              </a:rPr>
              <a:t>PARAMETERIZED QUERIES FOR DISTANCE-FROM-HOME FILTERING</a:t>
            </a:r>
          </a:p>
          <a:p>
            <a:pPr algn="ctr">
              <a:lnSpc>
                <a:spcPts val="5084"/>
              </a:lnSpc>
            </a:pPr>
          </a:p>
        </p:txBody>
      </p:sp>
      <p:sp>
        <p:nvSpPr>
          <p:cNvPr name="TextBox 27" id="27"/>
          <p:cNvSpPr txBox="true"/>
          <p:nvPr/>
        </p:nvSpPr>
        <p:spPr>
          <a:xfrm rot="0">
            <a:off x="9834375" y="2958847"/>
            <a:ext cx="6755503" cy="736442"/>
          </a:xfrm>
          <a:prstGeom prst="rect">
            <a:avLst/>
          </a:prstGeom>
        </p:spPr>
        <p:txBody>
          <a:bodyPr anchor="t" rtlCol="false" tIns="0" lIns="0" bIns="0" rIns="0">
            <a:spAutoFit/>
          </a:bodyPr>
          <a:lstStyle/>
          <a:p>
            <a:pPr algn="just">
              <a:lnSpc>
                <a:spcPts val="2813"/>
              </a:lnSpc>
            </a:pPr>
            <a:r>
              <a:rPr lang="en-US" sz="2489" spc="-74">
                <a:solidFill>
                  <a:srgbClr val="000000"/>
                </a:solidFill>
                <a:latin typeface="Poppins Bold"/>
              </a:rPr>
              <a:t>Start by creating a new parameter in Power BI Desktop under the "Home" tab.</a:t>
            </a:r>
          </a:p>
        </p:txBody>
      </p:sp>
      <p:sp>
        <p:nvSpPr>
          <p:cNvPr name="TextBox 28" id="28"/>
          <p:cNvSpPr txBox="true"/>
          <p:nvPr/>
        </p:nvSpPr>
        <p:spPr>
          <a:xfrm rot="0">
            <a:off x="9834375" y="4526735"/>
            <a:ext cx="6755503" cy="736442"/>
          </a:xfrm>
          <a:prstGeom prst="rect">
            <a:avLst/>
          </a:prstGeom>
        </p:spPr>
        <p:txBody>
          <a:bodyPr anchor="t" rtlCol="false" tIns="0" lIns="0" bIns="0" rIns="0">
            <a:spAutoFit/>
          </a:bodyPr>
          <a:lstStyle/>
          <a:p>
            <a:pPr algn="just">
              <a:lnSpc>
                <a:spcPts val="2813"/>
              </a:lnSpc>
            </a:pPr>
            <a:r>
              <a:rPr lang="en-US" sz="2489" spc="-74">
                <a:solidFill>
                  <a:srgbClr val="000000"/>
                </a:solidFill>
                <a:latin typeface="Poppins Bold"/>
              </a:rPr>
              <a:t>Make sure the data in your query reflects the filter you want based on this parameter.</a:t>
            </a:r>
          </a:p>
        </p:txBody>
      </p:sp>
      <p:sp>
        <p:nvSpPr>
          <p:cNvPr name="TextBox 29" id="29"/>
          <p:cNvSpPr txBox="true"/>
          <p:nvPr/>
        </p:nvSpPr>
        <p:spPr>
          <a:xfrm rot="0">
            <a:off x="9834375" y="6349011"/>
            <a:ext cx="5887242" cy="384050"/>
          </a:xfrm>
          <a:prstGeom prst="rect">
            <a:avLst/>
          </a:prstGeom>
        </p:spPr>
        <p:txBody>
          <a:bodyPr anchor="t" rtlCol="false" tIns="0" lIns="0" bIns="0" rIns="0">
            <a:spAutoFit/>
          </a:bodyPr>
          <a:lstStyle/>
          <a:p>
            <a:pPr algn="just">
              <a:lnSpc>
                <a:spcPts val="2813"/>
              </a:lnSpc>
            </a:pPr>
            <a:r>
              <a:rPr lang="en-US" sz="2489" spc="-74">
                <a:solidFill>
                  <a:srgbClr val="000000"/>
                </a:solidFill>
                <a:latin typeface="Poppins Bold"/>
              </a:rPr>
              <a:t>Save your changes in the Query Editor.</a:t>
            </a:r>
          </a:p>
        </p:txBody>
      </p:sp>
      <p:sp>
        <p:nvSpPr>
          <p:cNvPr name="TextBox 30" id="30"/>
          <p:cNvSpPr txBox="true"/>
          <p:nvPr/>
        </p:nvSpPr>
        <p:spPr>
          <a:xfrm rot="0">
            <a:off x="9834375" y="7568154"/>
            <a:ext cx="6755503" cy="1088834"/>
          </a:xfrm>
          <a:prstGeom prst="rect">
            <a:avLst/>
          </a:prstGeom>
        </p:spPr>
        <p:txBody>
          <a:bodyPr anchor="t" rtlCol="false" tIns="0" lIns="0" bIns="0" rIns="0">
            <a:spAutoFit/>
          </a:bodyPr>
          <a:lstStyle/>
          <a:p>
            <a:pPr algn="just">
              <a:lnSpc>
                <a:spcPts val="2813"/>
              </a:lnSpc>
            </a:pPr>
            <a:r>
              <a:rPr lang="en-US" sz="2489" spc="-74">
                <a:solidFill>
                  <a:srgbClr val="000000"/>
                </a:solidFill>
                <a:latin typeface="Poppins Bold"/>
              </a:rPr>
              <a:t>Finally, add a slicer to your report view so users can interactively filter data using this parameter</a:t>
            </a:r>
          </a:p>
        </p:txBody>
      </p:sp>
      <p:grpSp>
        <p:nvGrpSpPr>
          <p:cNvPr name="Group 31" id="31"/>
          <p:cNvGrpSpPr/>
          <p:nvPr/>
        </p:nvGrpSpPr>
        <p:grpSpPr>
          <a:xfrm rot="0">
            <a:off x="-1342907" y="10016500"/>
            <a:ext cx="20973813" cy="734301"/>
            <a:chOff x="0" y="0"/>
            <a:chExt cx="11607985" cy="406400"/>
          </a:xfrm>
        </p:grpSpPr>
        <p:sp>
          <p:nvSpPr>
            <p:cNvPr name="Freeform 32" id="32"/>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33" id="33"/>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2488624" y="10016500"/>
            <a:ext cx="13310752" cy="734301"/>
            <a:chOff x="0" y="0"/>
            <a:chExt cx="7366854" cy="406400"/>
          </a:xfrm>
        </p:grpSpPr>
        <p:sp>
          <p:nvSpPr>
            <p:cNvPr name="Freeform 35" id="35"/>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36" id="36"/>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4131384" y="10016500"/>
            <a:ext cx="10025232" cy="734301"/>
            <a:chOff x="0" y="0"/>
            <a:chExt cx="5548478" cy="406400"/>
          </a:xfrm>
        </p:grpSpPr>
        <p:sp>
          <p:nvSpPr>
            <p:cNvPr name="Freeform 38" id="38"/>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39" id="39"/>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023541" y="3734663"/>
            <a:ext cx="14240918" cy="4077660"/>
          </a:xfrm>
          <a:custGeom>
            <a:avLst/>
            <a:gdLst/>
            <a:ahLst/>
            <a:cxnLst/>
            <a:rect r="r" b="b" t="t" l="l"/>
            <a:pathLst>
              <a:path h="4077660" w="14240918">
                <a:moveTo>
                  <a:pt x="0" y="0"/>
                </a:moveTo>
                <a:lnTo>
                  <a:pt x="14240918" y="0"/>
                </a:lnTo>
                <a:lnTo>
                  <a:pt x="14240918" y="4077660"/>
                </a:lnTo>
                <a:lnTo>
                  <a:pt x="0" y="4077660"/>
                </a:lnTo>
                <a:lnTo>
                  <a:pt x="0" y="0"/>
                </a:lnTo>
                <a:close/>
              </a:path>
            </a:pathLst>
          </a:custGeom>
          <a:blipFill>
            <a:blip r:embed="rId4"/>
            <a:stretch>
              <a:fillRect l="0" t="0" r="0" b="0"/>
            </a:stretch>
          </a:blipFill>
          <a:ln w="38100" cap="sq">
            <a:solidFill>
              <a:srgbClr val="0E8388"/>
            </a:solidFill>
            <a:prstDash val="solid"/>
            <a:miter/>
          </a:ln>
        </p:spPr>
      </p:sp>
      <p:sp>
        <p:nvSpPr>
          <p:cNvPr name="TextBox 13" id="13"/>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TOTAL MONTHLY INCOME BY DEPARTMENT</a:t>
            </a:r>
          </a:p>
          <a:p>
            <a:pPr algn="ctr">
              <a:lnSpc>
                <a:spcPts val="5698"/>
              </a:lnSpc>
            </a:pPr>
            <a:r>
              <a:rPr lang="en-US" sz="4099" spc="496">
                <a:solidFill>
                  <a:srgbClr val="FFFFFF"/>
                </a:solidFill>
                <a:latin typeface="Poppins Bold"/>
              </a:rPr>
              <a:t>FOR EMPLOYEES WITH JOB LEVEL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131384" y="2080467"/>
            <a:ext cx="10786986" cy="7524580"/>
          </a:xfrm>
          <a:custGeom>
            <a:avLst/>
            <a:gdLst/>
            <a:ahLst/>
            <a:cxnLst/>
            <a:rect r="r" b="b" t="t" l="l"/>
            <a:pathLst>
              <a:path h="7524580" w="10786986">
                <a:moveTo>
                  <a:pt x="0" y="0"/>
                </a:moveTo>
                <a:lnTo>
                  <a:pt x="10786985" y="0"/>
                </a:lnTo>
                <a:lnTo>
                  <a:pt x="10786985" y="7524580"/>
                </a:lnTo>
                <a:lnTo>
                  <a:pt x="0" y="7524580"/>
                </a:lnTo>
                <a:lnTo>
                  <a:pt x="0" y="0"/>
                </a:lnTo>
                <a:close/>
              </a:path>
            </a:pathLst>
          </a:custGeom>
          <a:blipFill>
            <a:blip r:embed="rId4"/>
            <a:stretch>
              <a:fillRect l="0" t="0" r="0" b="0"/>
            </a:stretch>
          </a:blipFill>
          <a:ln w="38100" cap="sq">
            <a:solidFill>
              <a:srgbClr val="0E8388"/>
            </a:solidFill>
            <a:prstDash val="solid"/>
            <a:miter/>
          </a:ln>
        </p:spPr>
      </p:sp>
      <p:sp>
        <p:nvSpPr>
          <p:cNvPr name="TextBox 13" id="13"/>
          <p:cNvSpPr txBox="true"/>
          <p:nvPr/>
        </p:nvSpPr>
        <p:spPr>
          <a:xfrm rot="0">
            <a:off x="1509057" y="95895"/>
            <a:ext cx="15797430"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IMPACT OF 10% INCREASE IN PERCENT SALARY</a:t>
            </a:r>
          </a:p>
          <a:p>
            <a:pPr algn="ctr">
              <a:lnSpc>
                <a:spcPts val="5698"/>
              </a:lnSpc>
            </a:pPr>
            <a:r>
              <a:rPr lang="en-US" sz="4099" spc="496">
                <a:solidFill>
                  <a:srgbClr val="FFFFFF"/>
                </a:solidFill>
                <a:latin typeface="Poppins Bold"/>
              </a:rPr>
              <a:t>HIKE ON MONTHLY INCOME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407590"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543650" y="2776541"/>
            <a:ext cx="2524214" cy="2524214"/>
          </a:xfrm>
          <a:custGeom>
            <a:avLst/>
            <a:gdLst/>
            <a:ahLst/>
            <a:cxnLst/>
            <a:rect r="r" b="b" t="t" l="l"/>
            <a:pathLst>
              <a:path h="2524214" w="2524214">
                <a:moveTo>
                  <a:pt x="0" y="0"/>
                </a:moveTo>
                <a:lnTo>
                  <a:pt x="2524214" y="0"/>
                </a:lnTo>
                <a:lnTo>
                  <a:pt x="2524214" y="2524214"/>
                </a:lnTo>
                <a:lnTo>
                  <a:pt x="0" y="252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35086" y="4332712"/>
            <a:ext cx="2524214" cy="2524214"/>
          </a:xfrm>
          <a:custGeom>
            <a:avLst/>
            <a:gdLst/>
            <a:ahLst/>
            <a:cxnLst/>
            <a:rect r="r" b="b" t="t" l="l"/>
            <a:pathLst>
              <a:path h="2524214" w="2524214">
                <a:moveTo>
                  <a:pt x="0" y="0"/>
                </a:moveTo>
                <a:lnTo>
                  <a:pt x="2524214" y="0"/>
                </a:lnTo>
                <a:lnTo>
                  <a:pt x="2524214" y="2524214"/>
                </a:lnTo>
                <a:lnTo>
                  <a:pt x="0" y="252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84924" y="4332712"/>
            <a:ext cx="2524214" cy="2524214"/>
          </a:xfrm>
          <a:custGeom>
            <a:avLst/>
            <a:gdLst/>
            <a:ahLst/>
            <a:cxnLst/>
            <a:rect r="r" b="b" t="t" l="l"/>
            <a:pathLst>
              <a:path h="2524214" w="2524214">
                <a:moveTo>
                  <a:pt x="0" y="0"/>
                </a:moveTo>
                <a:lnTo>
                  <a:pt x="2524214" y="0"/>
                </a:lnTo>
                <a:lnTo>
                  <a:pt x="2524214" y="2524214"/>
                </a:lnTo>
                <a:lnTo>
                  <a:pt x="0" y="252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349053" y="6856926"/>
            <a:ext cx="2524214" cy="2524214"/>
          </a:xfrm>
          <a:custGeom>
            <a:avLst/>
            <a:gdLst/>
            <a:ahLst/>
            <a:cxnLst/>
            <a:rect r="r" b="b" t="t" l="l"/>
            <a:pathLst>
              <a:path h="2524214" w="2524214">
                <a:moveTo>
                  <a:pt x="0" y="0"/>
                </a:moveTo>
                <a:lnTo>
                  <a:pt x="2524214" y="0"/>
                </a:lnTo>
                <a:lnTo>
                  <a:pt x="2524214" y="2524214"/>
                </a:lnTo>
                <a:lnTo>
                  <a:pt x="0" y="252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873267" y="6856926"/>
            <a:ext cx="2524214" cy="2524214"/>
          </a:xfrm>
          <a:custGeom>
            <a:avLst/>
            <a:gdLst/>
            <a:ahLst/>
            <a:cxnLst/>
            <a:rect r="r" b="b" t="t" l="l"/>
            <a:pathLst>
              <a:path h="2524214" w="2524214">
                <a:moveTo>
                  <a:pt x="0" y="0"/>
                </a:moveTo>
                <a:lnTo>
                  <a:pt x="2524214" y="0"/>
                </a:lnTo>
                <a:lnTo>
                  <a:pt x="2524214" y="2524214"/>
                </a:lnTo>
                <a:lnTo>
                  <a:pt x="0" y="252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734015" y="2966906"/>
            <a:ext cx="2143484" cy="2143484"/>
          </a:xfrm>
          <a:custGeom>
            <a:avLst/>
            <a:gdLst/>
            <a:ahLst/>
            <a:cxnLst/>
            <a:rect r="r" b="b" t="t" l="l"/>
            <a:pathLst>
              <a:path h="2143484" w="2143484">
                <a:moveTo>
                  <a:pt x="0" y="0"/>
                </a:moveTo>
                <a:lnTo>
                  <a:pt x="2143484" y="0"/>
                </a:lnTo>
                <a:lnTo>
                  <a:pt x="2143484" y="2143484"/>
                </a:lnTo>
                <a:lnTo>
                  <a:pt x="0" y="21434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925451" y="4523077"/>
            <a:ext cx="2143484" cy="2143484"/>
          </a:xfrm>
          <a:custGeom>
            <a:avLst/>
            <a:gdLst/>
            <a:ahLst/>
            <a:cxnLst/>
            <a:rect r="r" b="b" t="t" l="l"/>
            <a:pathLst>
              <a:path h="2143484" w="2143484">
                <a:moveTo>
                  <a:pt x="0" y="0"/>
                </a:moveTo>
                <a:lnTo>
                  <a:pt x="2143484" y="0"/>
                </a:lnTo>
                <a:lnTo>
                  <a:pt x="2143484" y="2143484"/>
                </a:lnTo>
                <a:lnTo>
                  <a:pt x="0" y="21434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675288" y="4523077"/>
            <a:ext cx="2143484" cy="2143484"/>
          </a:xfrm>
          <a:custGeom>
            <a:avLst/>
            <a:gdLst/>
            <a:ahLst/>
            <a:cxnLst/>
            <a:rect r="r" b="b" t="t" l="l"/>
            <a:pathLst>
              <a:path h="2143484" w="2143484">
                <a:moveTo>
                  <a:pt x="0" y="0"/>
                </a:moveTo>
                <a:lnTo>
                  <a:pt x="2143485" y="0"/>
                </a:lnTo>
                <a:lnTo>
                  <a:pt x="2143485" y="2143484"/>
                </a:lnTo>
                <a:lnTo>
                  <a:pt x="0" y="21434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539418" y="7047291"/>
            <a:ext cx="2143484" cy="2143484"/>
          </a:xfrm>
          <a:custGeom>
            <a:avLst/>
            <a:gdLst/>
            <a:ahLst/>
            <a:cxnLst/>
            <a:rect r="r" b="b" t="t" l="l"/>
            <a:pathLst>
              <a:path h="2143484" w="2143484">
                <a:moveTo>
                  <a:pt x="0" y="0"/>
                </a:moveTo>
                <a:lnTo>
                  <a:pt x="2143484" y="0"/>
                </a:lnTo>
                <a:lnTo>
                  <a:pt x="2143484" y="2143485"/>
                </a:lnTo>
                <a:lnTo>
                  <a:pt x="0" y="214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063632" y="7047291"/>
            <a:ext cx="2143484" cy="2143484"/>
          </a:xfrm>
          <a:custGeom>
            <a:avLst/>
            <a:gdLst/>
            <a:ahLst/>
            <a:cxnLst/>
            <a:rect r="r" b="b" t="t" l="l"/>
            <a:pathLst>
              <a:path h="2143484" w="2143484">
                <a:moveTo>
                  <a:pt x="0" y="0"/>
                </a:moveTo>
                <a:lnTo>
                  <a:pt x="2143484" y="0"/>
                </a:lnTo>
                <a:lnTo>
                  <a:pt x="2143484" y="2143485"/>
                </a:lnTo>
                <a:lnTo>
                  <a:pt x="0" y="214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2845156" y="3078047"/>
            <a:ext cx="1921202" cy="1921202"/>
          </a:xfrm>
          <a:custGeom>
            <a:avLst/>
            <a:gdLst/>
            <a:ahLst/>
            <a:cxnLst/>
            <a:rect r="r" b="b" t="t" l="l"/>
            <a:pathLst>
              <a:path h="1921202" w="1921202">
                <a:moveTo>
                  <a:pt x="0" y="0"/>
                </a:moveTo>
                <a:lnTo>
                  <a:pt x="1921202" y="0"/>
                </a:lnTo>
                <a:lnTo>
                  <a:pt x="1921202" y="1921202"/>
                </a:lnTo>
                <a:lnTo>
                  <a:pt x="0" y="19212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5036592" y="4634218"/>
            <a:ext cx="1921202" cy="1921202"/>
          </a:xfrm>
          <a:custGeom>
            <a:avLst/>
            <a:gdLst/>
            <a:ahLst/>
            <a:cxnLst/>
            <a:rect r="r" b="b" t="t" l="l"/>
            <a:pathLst>
              <a:path h="1921202" w="1921202">
                <a:moveTo>
                  <a:pt x="0" y="0"/>
                </a:moveTo>
                <a:lnTo>
                  <a:pt x="1921202" y="0"/>
                </a:lnTo>
                <a:lnTo>
                  <a:pt x="1921202" y="1921202"/>
                </a:lnTo>
                <a:lnTo>
                  <a:pt x="0" y="19212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786430" y="4634218"/>
            <a:ext cx="1921202" cy="1921202"/>
          </a:xfrm>
          <a:custGeom>
            <a:avLst/>
            <a:gdLst/>
            <a:ahLst/>
            <a:cxnLst/>
            <a:rect r="r" b="b" t="t" l="l"/>
            <a:pathLst>
              <a:path h="1921202" w="1921202">
                <a:moveTo>
                  <a:pt x="0" y="0"/>
                </a:moveTo>
                <a:lnTo>
                  <a:pt x="1921202" y="0"/>
                </a:lnTo>
                <a:lnTo>
                  <a:pt x="1921202" y="1921202"/>
                </a:lnTo>
                <a:lnTo>
                  <a:pt x="0" y="19212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1650559" y="7158432"/>
            <a:ext cx="1921202" cy="1921202"/>
          </a:xfrm>
          <a:custGeom>
            <a:avLst/>
            <a:gdLst/>
            <a:ahLst/>
            <a:cxnLst/>
            <a:rect r="r" b="b" t="t" l="l"/>
            <a:pathLst>
              <a:path h="1921202" w="1921202">
                <a:moveTo>
                  <a:pt x="0" y="0"/>
                </a:moveTo>
                <a:lnTo>
                  <a:pt x="1921202" y="0"/>
                </a:lnTo>
                <a:lnTo>
                  <a:pt x="1921202" y="1921202"/>
                </a:lnTo>
                <a:lnTo>
                  <a:pt x="0" y="19212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4174773" y="7158432"/>
            <a:ext cx="1921202" cy="1921202"/>
          </a:xfrm>
          <a:custGeom>
            <a:avLst/>
            <a:gdLst/>
            <a:ahLst/>
            <a:cxnLst/>
            <a:rect r="r" b="b" t="t" l="l"/>
            <a:pathLst>
              <a:path h="1921202" w="1921202">
                <a:moveTo>
                  <a:pt x="0" y="0"/>
                </a:moveTo>
                <a:lnTo>
                  <a:pt x="1921202" y="0"/>
                </a:lnTo>
                <a:lnTo>
                  <a:pt x="1921202" y="1921202"/>
                </a:lnTo>
                <a:lnTo>
                  <a:pt x="0" y="19212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8728078" y="2777103"/>
            <a:ext cx="1261545" cy="1261545"/>
          </a:xfrm>
          <a:custGeom>
            <a:avLst/>
            <a:gdLst/>
            <a:ahLst/>
            <a:cxnLst/>
            <a:rect r="r" b="b" t="t" l="l"/>
            <a:pathLst>
              <a:path h="1261545" w="1261545">
                <a:moveTo>
                  <a:pt x="0" y="0"/>
                </a:moveTo>
                <a:lnTo>
                  <a:pt x="1261546" y="0"/>
                </a:lnTo>
                <a:lnTo>
                  <a:pt x="1261546" y="1261545"/>
                </a:lnTo>
                <a:lnTo>
                  <a:pt x="0" y="1261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8823218" y="2872243"/>
            <a:ext cx="1071265" cy="1071265"/>
          </a:xfrm>
          <a:custGeom>
            <a:avLst/>
            <a:gdLst/>
            <a:ahLst/>
            <a:cxnLst/>
            <a:rect r="r" b="b" t="t" l="l"/>
            <a:pathLst>
              <a:path h="1071265" w="1071265">
                <a:moveTo>
                  <a:pt x="0" y="0"/>
                </a:moveTo>
                <a:lnTo>
                  <a:pt x="1071265" y="0"/>
                </a:lnTo>
                <a:lnTo>
                  <a:pt x="1071265" y="1071265"/>
                </a:lnTo>
                <a:lnTo>
                  <a:pt x="0" y="10712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8878764" y="2927789"/>
            <a:ext cx="960173" cy="960173"/>
          </a:xfrm>
          <a:custGeom>
            <a:avLst/>
            <a:gdLst/>
            <a:ahLst/>
            <a:cxnLst/>
            <a:rect r="r" b="b" t="t" l="l"/>
            <a:pathLst>
              <a:path h="960173" w="960173">
                <a:moveTo>
                  <a:pt x="0" y="0"/>
                </a:moveTo>
                <a:lnTo>
                  <a:pt x="960174" y="0"/>
                </a:lnTo>
                <a:lnTo>
                  <a:pt x="960174" y="960173"/>
                </a:lnTo>
                <a:lnTo>
                  <a:pt x="0" y="960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8728078" y="4095384"/>
            <a:ext cx="1261545" cy="1261545"/>
          </a:xfrm>
          <a:custGeom>
            <a:avLst/>
            <a:gdLst/>
            <a:ahLst/>
            <a:cxnLst/>
            <a:rect r="r" b="b" t="t" l="l"/>
            <a:pathLst>
              <a:path h="1261545" w="1261545">
                <a:moveTo>
                  <a:pt x="0" y="0"/>
                </a:moveTo>
                <a:lnTo>
                  <a:pt x="1261546" y="0"/>
                </a:lnTo>
                <a:lnTo>
                  <a:pt x="1261546" y="1261546"/>
                </a:lnTo>
                <a:lnTo>
                  <a:pt x="0" y="1261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8823218" y="4190524"/>
            <a:ext cx="1071265" cy="1071265"/>
          </a:xfrm>
          <a:custGeom>
            <a:avLst/>
            <a:gdLst/>
            <a:ahLst/>
            <a:cxnLst/>
            <a:rect r="r" b="b" t="t" l="l"/>
            <a:pathLst>
              <a:path h="1071265" w="1071265">
                <a:moveTo>
                  <a:pt x="0" y="0"/>
                </a:moveTo>
                <a:lnTo>
                  <a:pt x="1071265" y="0"/>
                </a:lnTo>
                <a:lnTo>
                  <a:pt x="1071265" y="1071265"/>
                </a:lnTo>
                <a:lnTo>
                  <a:pt x="0" y="10712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8878764" y="4246070"/>
            <a:ext cx="960173" cy="960173"/>
          </a:xfrm>
          <a:custGeom>
            <a:avLst/>
            <a:gdLst/>
            <a:ahLst/>
            <a:cxnLst/>
            <a:rect r="r" b="b" t="t" l="l"/>
            <a:pathLst>
              <a:path h="960173" w="960173">
                <a:moveTo>
                  <a:pt x="0" y="0"/>
                </a:moveTo>
                <a:lnTo>
                  <a:pt x="960174" y="0"/>
                </a:lnTo>
                <a:lnTo>
                  <a:pt x="960174" y="960174"/>
                </a:lnTo>
                <a:lnTo>
                  <a:pt x="0" y="9601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8728078" y="5413666"/>
            <a:ext cx="1261545" cy="1261545"/>
          </a:xfrm>
          <a:custGeom>
            <a:avLst/>
            <a:gdLst/>
            <a:ahLst/>
            <a:cxnLst/>
            <a:rect r="r" b="b" t="t" l="l"/>
            <a:pathLst>
              <a:path h="1261545" w="1261545">
                <a:moveTo>
                  <a:pt x="0" y="0"/>
                </a:moveTo>
                <a:lnTo>
                  <a:pt x="1261546" y="0"/>
                </a:lnTo>
                <a:lnTo>
                  <a:pt x="1261546" y="1261545"/>
                </a:lnTo>
                <a:lnTo>
                  <a:pt x="0" y="1261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8823218" y="5508806"/>
            <a:ext cx="1071265" cy="1071265"/>
          </a:xfrm>
          <a:custGeom>
            <a:avLst/>
            <a:gdLst/>
            <a:ahLst/>
            <a:cxnLst/>
            <a:rect r="r" b="b" t="t" l="l"/>
            <a:pathLst>
              <a:path h="1071265" w="1071265">
                <a:moveTo>
                  <a:pt x="0" y="0"/>
                </a:moveTo>
                <a:lnTo>
                  <a:pt x="1071265" y="0"/>
                </a:lnTo>
                <a:lnTo>
                  <a:pt x="1071265" y="1071265"/>
                </a:lnTo>
                <a:lnTo>
                  <a:pt x="0" y="10712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878764" y="5564352"/>
            <a:ext cx="960173" cy="960173"/>
          </a:xfrm>
          <a:custGeom>
            <a:avLst/>
            <a:gdLst/>
            <a:ahLst/>
            <a:cxnLst/>
            <a:rect r="r" b="b" t="t" l="l"/>
            <a:pathLst>
              <a:path h="960173" w="960173">
                <a:moveTo>
                  <a:pt x="0" y="0"/>
                </a:moveTo>
                <a:lnTo>
                  <a:pt x="960174" y="0"/>
                </a:lnTo>
                <a:lnTo>
                  <a:pt x="960174" y="960173"/>
                </a:lnTo>
                <a:lnTo>
                  <a:pt x="0" y="960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8728078" y="6731948"/>
            <a:ext cx="1261545" cy="1261545"/>
          </a:xfrm>
          <a:custGeom>
            <a:avLst/>
            <a:gdLst/>
            <a:ahLst/>
            <a:cxnLst/>
            <a:rect r="r" b="b" t="t" l="l"/>
            <a:pathLst>
              <a:path h="1261545" w="1261545">
                <a:moveTo>
                  <a:pt x="0" y="0"/>
                </a:moveTo>
                <a:lnTo>
                  <a:pt x="1261546" y="0"/>
                </a:lnTo>
                <a:lnTo>
                  <a:pt x="1261546" y="1261545"/>
                </a:lnTo>
                <a:lnTo>
                  <a:pt x="0" y="1261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8823218" y="6827088"/>
            <a:ext cx="1071265" cy="1071265"/>
          </a:xfrm>
          <a:custGeom>
            <a:avLst/>
            <a:gdLst/>
            <a:ahLst/>
            <a:cxnLst/>
            <a:rect r="r" b="b" t="t" l="l"/>
            <a:pathLst>
              <a:path h="1071265" w="1071265">
                <a:moveTo>
                  <a:pt x="0" y="0"/>
                </a:moveTo>
                <a:lnTo>
                  <a:pt x="1071265" y="0"/>
                </a:lnTo>
                <a:lnTo>
                  <a:pt x="1071265" y="1071265"/>
                </a:lnTo>
                <a:lnTo>
                  <a:pt x="0" y="10712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8878764" y="6882634"/>
            <a:ext cx="960173" cy="960173"/>
          </a:xfrm>
          <a:custGeom>
            <a:avLst/>
            <a:gdLst/>
            <a:ahLst/>
            <a:cxnLst/>
            <a:rect r="r" b="b" t="t" l="l"/>
            <a:pathLst>
              <a:path h="960173" w="960173">
                <a:moveTo>
                  <a:pt x="0" y="0"/>
                </a:moveTo>
                <a:lnTo>
                  <a:pt x="960174" y="0"/>
                </a:lnTo>
                <a:lnTo>
                  <a:pt x="960174" y="960173"/>
                </a:lnTo>
                <a:lnTo>
                  <a:pt x="0" y="960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1" id="31"/>
          <p:cNvSpPr/>
          <p:nvPr/>
        </p:nvSpPr>
        <p:spPr>
          <a:xfrm flipH="false" flipV="false" rot="0">
            <a:off x="8728078" y="8050229"/>
            <a:ext cx="1261545" cy="1261545"/>
          </a:xfrm>
          <a:custGeom>
            <a:avLst/>
            <a:gdLst/>
            <a:ahLst/>
            <a:cxnLst/>
            <a:rect r="r" b="b" t="t" l="l"/>
            <a:pathLst>
              <a:path h="1261545" w="1261545">
                <a:moveTo>
                  <a:pt x="0" y="0"/>
                </a:moveTo>
                <a:lnTo>
                  <a:pt x="1261546" y="0"/>
                </a:lnTo>
                <a:lnTo>
                  <a:pt x="1261546" y="1261546"/>
                </a:lnTo>
                <a:lnTo>
                  <a:pt x="0" y="1261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8823218" y="8145369"/>
            <a:ext cx="1071265" cy="1071265"/>
          </a:xfrm>
          <a:custGeom>
            <a:avLst/>
            <a:gdLst/>
            <a:ahLst/>
            <a:cxnLst/>
            <a:rect r="r" b="b" t="t" l="l"/>
            <a:pathLst>
              <a:path h="1071265" w="1071265">
                <a:moveTo>
                  <a:pt x="0" y="0"/>
                </a:moveTo>
                <a:lnTo>
                  <a:pt x="1071265" y="0"/>
                </a:lnTo>
                <a:lnTo>
                  <a:pt x="1071265" y="1071265"/>
                </a:lnTo>
                <a:lnTo>
                  <a:pt x="0" y="10712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8878764" y="8200915"/>
            <a:ext cx="960173" cy="960173"/>
          </a:xfrm>
          <a:custGeom>
            <a:avLst/>
            <a:gdLst/>
            <a:ahLst/>
            <a:cxnLst/>
            <a:rect r="r" b="b" t="t" l="l"/>
            <a:pathLst>
              <a:path h="960173" w="960173">
                <a:moveTo>
                  <a:pt x="0" y="0"/>
                </a:moveTo>
                <a:lnTo>
                  <a:pt x="960174" y="0"/>
                </a:lnTo>
                <a:lnTo>
                  <a:pt x="960174" y="960174"/>
                </a:lnTo>
                <a:lnTo>
                  <a:pt x="0" y="9601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0">
            <a:off x="13158673" y="3345452"/>
            <a:ext cx="1304315" cy="1304315"/>
          </a:xfrm>
          <a:custGeom>
            <a:avLst/>
            <a:gdLst/>
            <a:ahLst/>
            <a:cxnLst/>
            <a:rect r="r" b="b" t="t" l="l"/>
            <a:pathLst>
              <a:path h="1304315" w="1304315">
                <a:moveTo>
                  <a:pt x="0" y="0"/>
                </a:moveTo>
                <a:lnTo>
                  <a:pt x="1304315" y="0"/>
                </a:lnTo>
                <a:lnTo>
                  <a:pt x="1304315" y="1304315"/>
                </a:lnTo>
                <a:lnTo>
                  <a:pt x="0" y="13043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5" id="35"/>
          <p:cNvSpPr/>
          <p:nvPr/>
        </p:nvSpPr>
        <p:spPr>
          <a:xfrm flipH="false" flipV="false" rot="0">
            <a:off x="11199889" y="4885488"/>
            <a:ext cx="1094283" cy="1300782"/>
          </a:xfrm>
          <a:custGeom>
            <a:avLst/>
            <a:gdLst/>
            <a:ahLst/>
            <a:cxnLst/>
            <a:rect r="r" b="b" t="t" l="l"/>
            <a:pathLst>
              <a:path h="1300782" w="1094283">
                <a:moveTo>
                  <a:pt x="0" y="0"/>
                </a:moveTo>
                <a:lnTo>
                  <a:pt x="1094283" y="0"/>
                </a:lnTo>
                <a:lnTo>
                  <a:pt x="1094283" y="1300782"/>
                </a:lnTo>
                <a:lnTo>
                  <a:pt x="0" y="13007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6" id="36"/>
          <p:cNvSpPr/>
          <p:nvPr/>
        </p:nvSpPr>
        <p:spPr>
          <a:xfrm flipH="false" flipV="false" rot="0">
            <a:off x="15439339" y="4969784"/>
            <a:ext cx="1250071" cy="1250071"/>
          </a:xfrm>
          <a:custGeom>
            <a:avLst/>
            <a:gdLst/>
            <a:ahLst/>
            <a:cxnLst/>
            <a:rect r="r" b="b" t="t" l="l"/>
            <a:pathLst>
              <a:path h="1250071" w="1250071">
                <a:moveTo>
                  <a:pt x="0" y="0"/>
                </a:moveTo>
                <a:lnTo>
                  <a:pt x="1250071" y="0"/>
                </a:lnTo>
                <a:lnTo>
                  <a:pt x="1250071" y="1250071"/>
                </a:lnTo>
                <a:lnTo>
                  <a:pt x="0" y="125007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7" id="37"/>
          <p:cNvSpPr/>
          <p:nvPr/>
        </p:nvSpPr>
        <p:spPr>
          <a:xfrm flipH="false" flipV="false" rot="0">
            <a:off x="11961574" y="7469448"/>
            <a:ext cx="1299172" cy="1299172"/>
          </a:xfrm>
          <a:custGeom>
            <a:avLst/>
            <a:gdLst/>
            <a:ahLst/>
            <a:cxnLst/>
            <a:rect r="r" b="b" t="t" l="l"/>
            <a:pathLst>
              <a:path h="1299172" w="1299172">
                <a:moveTo>
                  <a:pt x="0" y="0"/>
                </a:moveTo>
                <a:lnTo>
                  <a:pt x="1299172" y="0"/>
                </a:lnTo>
                <a:lnTo>
                  <a:pt x="1299172" y="1299171"/>
                </a:lnTo>
                <a:lnTo>
                  <a:pt x="0" y="129917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8" id="38"/>
          <p:cNvSpPr/>
          <p:nvPr/>
        </p:nvSpPr>
        <p:spPr>
          <a:xfrm flipH="false" flipV="false" rot="0">
            <a:off x="14458329" y="7522134"/>
            <a:ext cx="1354089" cy="1056190"/>
          </a:xfrm>
          <a:custGeom>
            <a:avLst/>
            <a:gdLst/>
            <a:ahLst/>
            <a:cxnLst/>
            <a:rect r="r" b="b" t="t" l="l"/>
            <a:pathLst>
              <a:path h="1056190" w="1354089">
                <a:moveTo>
                  <a:pt x="0" y="0"/>
                </a:moveTo>
                <a:lnTo>
                  <a:pt x="1354090" y="0"/>
                </a:lnTo>
                <a:lnTo>
                  <a:pt x="1354090" y="1056190"/>
                </a:lnTo>
                <a:lnTo>
                  <a:pt x="0" y="105619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9" id="39"/>
          <p:cNvSpPr/>
          <p:nvPr/>
        </p:nvSpPr>
        <p:spPr>
          <a:xfrm flipH="false" flipV="false" rot="0">
            <a:off x="12707632" y="5110390"/>
            <a:ext cx="2253340" cy="2253340"/>
          </a:xfrm>
          <a:custGeom>
            <a:avLst/>
            <a:gdLst/>
            <a:ahLst/>
            <a:cxnLst/>
            <a:rect r="r" b="b" t="t" l="l"/>
            <a:pathLst>
              <a:path h="2253340" w="2253340">
                <a:moveTo>
                  <a:pt x="0" y="0"/>
                </a:moveTo>
                <a:lnTo>
                  <a:pt x="2253339" y="0"/>
                </a:lnTo>
                <a:lnTo>
                  <a:pt x="2253339" y="2253340"/>
                </a:lnTo>
                <a:lnTo>
                  <a:pt x="0" y="22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0" id="40"/>
          <p:cNvSpPr/>
          <p:nvPr/>
        </p:nvSpPr>
        <p:spPr>
          <a:xfrm flipH="false" flipV="false" rot="0">
            <a:off x="12877568" y="5280327"/>
            <a:ext cx="1913466" cy="1913466"/>
          </a:xfrm>
          <a:custGeom>
            <a:avLst/>
            <a:gdLst/>
            <a:ahLst/>
            <a:cxnLst/>
            <a:rect r="r" b="b" t="t" l="l"/>
            <a:pathLst>
              <a:path h="1913466" w="1913466">
                <a:moveTo>
                  <a:pt x="0" y="0"/>
                </a:moveTo>
                <a:lnTo>
                  <a:pt x="1913466" y="0"/>
                </a:lnTo>
                <a:lnTo>
                  <a:pt x="1913466" y="1913466"/>
                </a:lnTo>
                <a:lnTo>
                  <a:pt x="0" y="191346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1" id="41"/>
          <p:cNvSpPr/>
          <p:nvPr/>
        </p:nvSpPr>
        <p:spPr>
          <a:xfrm flipH="false" flipV="false" rot="0">
            <a:off x="12976783" y="5379541"/>
            <a:ext cx="1715037" cy="1715037"/>
          </a:xfrm>
          <a:custGeom>
            <a:avLst/>
            <a:gdLst/>
            <a:ahLst/>
            <a:cxnLst/>
            <a:rect r="r" b="b" t="t" l="l"/>
            <a:pathLst>
              <a:path h="1715037" w="1715037">
                <a:moveTo>
                  <a:pt x="0" y="0"/>
                </a:moveTo>
                <a:lnTo>
                  <a:pt x="1715037" y="0"/>
                </a:lnTo>
                <a:lnTo>
                  <a:pt x="1715037" y="1715037"/>
                </a:lnTo>
                <a:lnTo>
                  <a:pt x="0" y="1715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13335469" y="5646448"/>
            <a:ext cx="997664" cy="1039233"/>
          </a:xfrm>
          <a:custGeom>
            <a:avLst/>
            <a:gdLst/>
            <a:ahLst/>
            <a:cxnLst/>
            <a:rect r="r" b="b" t="t" l="l"/>
            <a:pathLst>
              <a:path h="1039233" w="997664">
                <a:moveTo>
                  <a:pt x="0" y="0"/>
                </a:moveTo>
                <a:lnTo>
                  <a:pt x="997664" y="0"/>
                </a:lnTo>
                <a:lnTo>
                  <a:pt x="997664" y="1039233"/>
                </a:lnTo>
                <a:lnTo>
                  <a:pt x="0" y="103923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43" id="43"/>
          <p:cNvSpPr txBox="true"/>
          <p:nvPr/>
        </p:nvSpPr>
        <p:spPr>
          <a:xfrm rot="0">
            <a:off x="3954867" y="1009650"/>
            <a:ext cx="10378267" cy="1197610"/>
          </a:xfrm>
          <a:prstGeom prst="rect">
            <a:avLst/>
          </a:prstGeom>
        </p:spPr>
        <p:txBody>
          <a:bodyPr anchor="t" rtlCol="false" tIns="0" lIns="0" bIns="0" rIns="0">
            <a:spAutoFit/>
          </a:bodyPr>
          <a:lstStyle/>
          <a:p>
            <a:pPr algn="ctr">
              <a:lnSpc>
                <a:spcPts val="4519"/>
              </a:lnSpc>
            </a:pPr>
            <a:r>
              <a:rPr lang="en-US" sz="3999" spc="-119">
                <a:solidFill>
                  <a:srgbClr val="000000"/>
                </a:solidFill>
                <a:latin typeface="Poppins Bold"/>
              </a:rPr>
              <a:t>CREATING A WHAT-IF ANALYSIS FOR PERCENT SALARY HIKE</a:t>
            </a:r>
          </a:p>
        </p:txBody>
      </p:sp>
      <p:sp>
        <p:nvSpPr>
          <p:cNvPr name="TextBox 44" id="44"/>
          <p:cNvSpPr txBox="true"/>
          <p:nvPr/>
        </p:nvSpPr>
        <p:spPr>
          <a:xfrm rot="0">
            <a:off x="1028700" y="3307352"/>
            <a:ext cx="7424925" cy="623504"/>
          </a:xfrm>
          <a:prstGeom prst="rect">
            <a:avLst/>
          </a:prstGeom>
        </p:spPr>
        <p:txBody>
          <a:bodyPr anchor="t" rtlCol="false" tIns="0" lIns="0" bIns="0" rIns="0">
            <a:spAutoFit/>
          </a:bodyPr>
          <a:lstStyle/>
          <a:p>
            <a:pPr algn="r">
              <a:lnSpc>
                <a:spcPts val="2469"/>
              </a:lnSpc>
            </a:pPr>
            <a:r>
              <a:rPr lang="en-US" sz="1899">
                <a:solidFill>
                  <a:srgbClr val="000000"/>
                </a:solidFill>
                <a:latin typeface="Poppins"/>
              </a:rPr>
              <a:t>First, input all your data and the formulas you need.</a:t>
            </a:r>
          </a:p>
          <a:p>
            <a:pPr algn="r">
              <a:lnSpc>
                <a:spcPts val="2469"/>
              </a:lnSpc>
            </a:pPr>
          </a:p>
        </p:txBody>
      </p:sp>
      <p:sp>
        <p:nvSpPr>
          <p:cNvPr name="TextBox 45" id="45"/>
          <p:cNvSpPr txBox="true"/>
          <p:nvPr/>
        </p:nvSpPr>
        <p:spPr>
          <a:xfrm rot="0">
            <a:off x="1028700" y="4568897"/>
            <a:ext cx="7424925" cy="928271"/>
          </a:xfrm>
          <a:prstGeom prst="rect">
            <a:avLst/>
          </a:prstGeom>
        </p:spPr>
        <p:txBody>
          <a:bodyPr anchor="t" rtlCol="false" tIns="0" lIns="0" bIns="0" rIns="0">
            <a:spAutoFit/>
          </a:bodyPr>
          <a:lstStyle/>
          <a:p>
            <a:pPr algn="r">
              <a:lnSpc>
                <a:spcPts val="2469"/>
              </a:lnSpc>
            </a:pPr>
            <a:r>
              <a:rPr lang="en-US" sz="1899">
                <a:solidFill>
                  <a:srgbClr val="000000"/>
                </a:solidFill>
                <a:latin typeface="Poppins"/>
              </a:rPr>
              <a:t>Next, find the cell where you calculated the Percent Salary Hike.</a:t>
            </a:r>
          </a:p>
          <a:p>
            <a:pPr algn="r">
              <a:lnSpc>
                <a:spcPts val="2469"/>
              </a:lnSpc>
            </a:pPr>
          </a:p>
        </p:txBody>
      </p:sp>
      <p:sp>
        <p:nvSpPr>
          <p:cNvPr name="TextBox 46" id="46"/>
          <p:cNvSpPr txBox="true"/>
          <p:nvPr/>
        </p:nvSpPr>
        <p:spPr>
          <a:xfrm rot="0">
            <a:off x="1028700" y="5891630"/>
            <a:ext cx="7424925" cy="854512"/>
          </a:xfrm>
          <a:prstGeom prst="rect">
            <a:avLst/>
          </a:prstGeom>
        </p:spPr>
        <p:txBody>
          <a:bodyPr anchor="t" rtlCol="false" tIns="0" lIns="0" bIns="0" rIns="0">
            <a:spAutoFit/>
          </a:bodyPr>
          <a:lstStyle/>
          <a:p>
            <a:pPr algn="r">
              <a:lnSpc>
                <a:spcPts val="2209"/>
              </a:lnSpc>
            </a:pPr>
            <a:r>
              <a:rPr lang="en-US" sz="1699">
                <a:solidFill>
                  <a:srgbClr val="000000"/>
                </a:solidFill>
                <a:latin typeface="Poppins"/>
              </a:rPr>
              <a:t>Then, go to the "Data" tab and choose "What-if Analysis" and then "Data Table."</a:t>
            </a:r>
          </a:p>
          <a:p>
            <a:pPr algn="r">
              <a:lnSpc>
                <a:spcPts val="2209"/>
              </a:lnSpc>
            </a:pPr>
          </a:p>
        </p:txBody>
      </p:sp>
      <p:sp>
        <p:nvSpPr>
          <p:cNvPr name="TextBox 47" id="47"/>
          <p:cNvSpPr txBox="true"/>
          <p:nvPr/>
        </p:nvSpPr>
        <p:spPr>
          <a:xfrm rot="0">
            <a:off x="1028700" y="7276582"/>
            <a:ext cx="7424925" cy="854512"/>
          </a:xfrm>
          <a:prstGeom prst="rect">
            <a:avLst/>
          </a:prstGeom>
        </p:spPr>
        <p:txBody>
          <a:bodyPr anchor="t" rtlCol="false" tIns="0" lIns="0" bIns="0" rIns="0">
            <a:spAutoFit/>
          </a:bodyPr>
          <a:lstStyle/>
          <a:p>
            <a:pPr algn="r">
              <a:lnSpc>
                <a:spcPts val="2209"/>
              </a:lnSpc>
            </a:pPr>
            <a:r>
              <a:rPr lang="en-US" sz="1699">
                <a:solidFill>
                  <a:srgbClr val="000000"/>
                </a:solidFill>
                <a:latin typeface="Poppins"/>
              </a:rPr>
              <a:t>Now, input the cells containing the original data and the Percent Salary Hike into the appropriate boxes.</a:t>
            </a:r>
          </a:p>
          <a:p>
            <a:pPr algn="r">
              <a:lnSpc>
                <a:spcPts val="2209"/>
              </a:lnSpc>
            </a:pPr>
          </a:p>
        </p:txBody>
      </p:sp>
      <p:sp>
        <p:nvSpPr>
          <p:cNvPr name="TextBox 48" id="48"/>
          <p:cNvSpPr txBox="true"/>
          <p:nvPr/>
        </p:nvSpPr>
        <p:spPr>
          <a:xfrm rot="0">
            <a:off x="1028700" y="8642902"/>
            <a:ext cx="7424925" cy="623504"/>
          </a:xfrm>
          <a:prstGeom prst="rect">
            <a:avLst/>
          </a:prstGeom>
        </p:spPr>
        <p:txBody>
          <a:bodyPr anchor="t" rtlCol="false" tIns="0" lIns="0" bIns="0" rIns="0">
            <a:spAutoFit/>
          </a:bodyPr>
          <a:lstStyle/>
          <a:p>
            <a:pPr algn="r">
              <a:lnSpc>
                <a:spcPts val="2469"/>
              </a:lnSpc>
            </a:pPr>
            <a:r>
              <a:rPr lang="en-US" sz="1899">
                <a:solidFill>
                  <a:srgbClr val="000000"/>
                </a:solidFill>
                <a:latin typeface="Poppins"/>
              </a:rPr>
              <a:t>Now, input the cells containing the original data and the Percent Salary Hike into the appropriate boxes,</a:t>
            </a:r>
          </a:p>
        </p:txBody>
      </p:sp>
      <p:sp>
        <p:nvSpPr>
          <p:cNvPr name="TextBox 49" id="49"/>
          <p:cNvSpPr txBox="true"/>
          <p:nvPr/>
        </p:nvSpPr>
        <p:spPr>
          <a:xfrm rot="0">
            <a:off x="4527715" y="2855840"/>
            <a:ext cx="3925910" cy="384050"/>
          </a:xfrm>
          <a:prstGeom prst="rect">
            <a:avLst/>
          </a:prstGeom>
        </p:spPr>
        <p:txBody>
          <a:bodyPr anchor="t" rtlCol="false" tIns="0" lIns="0" bIns="0" rIns="0">
            <a:spAutoFit/>
          </a:bodyPr>
          <a:lstStyle/>
          <a:p>
            <a:pPr algn="r">
              <a:lnSpc>
                <a:spcPts val="2813"/>
              </a:lnSpc>
            </a:pPr>
            <a:r>
              <a:rPr lang="en-US" sz="2489" spc="-74">
                <a:solidFill>
                  <a:srgbClr val="000000"/>
                </a:solidFill>
                <a:latin typeface="Poppins Bold"/>
              </a:rPr>
              <a:t>STEP  1</a:t>
            </a:r>
          </a:p>
        </p:txBody>
      </p:sp>
      <p:sp>
        <p:nvSpPr>
          <p:cNvPr name="TextBox 50" id="50"/>
          <p:cNvSpPr txBox="true"/>
          <p:nvPr/>
        </p:nvSpPr>
        <p:spPr>
          <a:xfrm rot="0">
            <a:off x="5988963" y="4117385"/>
            <a:ext cx="2464662" cy="384050"/>
          </a:xfrm>
          <a:prstGeom prst="rect">
            <a:avLst/>
          </a:prstGeom>
        </p:spPr>
        <p:txBody>
          <a:bodyPr anchor="t" rtlCol="false" tIns="0" lIns="0" bIns="0" rIns="0">
            <a:spAutoFit/>
          </a:bodyPr>
          <a:lstStyle/>
          <a:p>
            <a:pPr algn="r">
              <a:lnSpc>
                <a:spcPts val="2813"/>
              </a:lnSpc>
            </a:pPr>
            <a:r>
              <a:rPr lang="en-US" sz="2489" spc="-74">
                <a:solidFill>
                  <a:srgbClr val="000000"/>
                </a:solidFill>
                <a:latin typeface="Poppins Bold"/>
              </a:rPr>
              <a:t>STEP 2</a:t>
            </a:r>
          </a:p>
        </p:txBody>
      </p:sp>
      <p:sp>
        <p:nvSpPr>
          <p:cNvPr name="TextBox 51" id="51"/>
          <p:cNvSpPr txBox="true"/>
          <p:nvPr/>
        </p:nvSpPr>
        <p:spPr>
          <a:xfrm rot="0">
            <a:off x="6898877" y="5449643"/>
            <a:ext cx="1554748" cy="384050"/>
          </a:xfrm>
          <a:prstGeom prst="rect">
            <a:avLst/>
          </a:prstGeom>
        </p:spPr>
        <p:txBody>
          <a:bodyPr anchor="t" rtlCol="false" tIns="0" lIns="0" bIns="0" rIns="0">
            <a:spAutoFit/>
          </a:bodyPr>
          <a:lstStyle/>
          <a:p>
            <a:pPr algn="r">
              <a:lnSpc>
                <a:spcPts val="2813"/>
              </a:lnSpc>
            </a:pPr>
            <a:r>
              <a:rPr lang="en-US" sz="2489" spc="-74">
                <a:solidFill>
                  <a:srgbClr val="000000"/>
                </a:solidFill>
                <a:latin typeface="Poppins Bold"/>
              </a:rPr>
              <a:t>STEP 3</a:t>
            </a:r>
          </a:p>
        </p:txBody>
      </p:sp>
      <p:sp>
        <p:nvSpPr>
          <p:cNvPr name="TextBox 52" id="52"/>
          <p:cNvSpPr txBox="true"/>
          <p:nvPr/>
        </p:nvSpPr>
        <p:spPr>
          <a:xfrm rot="0">
            <a:off x="4527715" y="6834595"/>
            <a:ext cx="3925910" cy="384050"/>
          </a:xfrm>
          <a:prstGeom prst="rect">
            <a:avLst/>
          </a:prstGeom>
        </p:spPr>
        <p:txBody>
          <a:bodyPr anchor="t" rtlCol="false" tIns="0" lIns="0" bIns="0" rIns="0">
            <a:spAutoFit/>
          </a:bodyPr>
          <a:lstStyle/>
          <a:p>
            <a:pPr algn="r">
              <a:lnSpc>
                <a:spcPts val="2813"/>
              </a:lnSpc>
            </a:pPr>
            <a:r>
              <a:rPr lang="en-US" sz="2489" spc="-74">
                <a:solidFill>
                  <a:srgbClr val="000000"/>
                </a:solidFill>
                <a:latin typeface="Poppins Bold"/>
              </a:rPr>
              <a:t>STEP 4</a:t>
            </a:r>
          </a:p>
        </p:txBody>
      </p:sp>
      <p:sp>
        <p:nvSpPr>
          <p:cNvPr name="TextBox 53" id="53"/>
          <p:cNvSpPr txBox="true"/>
          <p:nvPr/>
        </p:nvSpPr>
        <p:spPr>
          <a:xfrm rot="0">
            <a:off x="2566383" y="8191390"/>
            <a:ext cx="5887242" cy="384050"/>
          </a:xfrm>
          <a:prstGeom prst="rect">
            <a:avLst/>
          </a:prstGeom>
        </p:spPr>
        <p:txBody>
          <a:bodyPr anchor="t" rtlCol="false" tIns="0" lIns="0" bIns="0" rIns="0">
            <a:spAutoFit/>
          </a:bodyPr>
          <a:lstStyle/>
          <a:p>
            <a:pPr algn="r">
              <a:lnSpc>
                <a:spcPts val="2813"/>
              </a:lnSpc>
            </a:pPr>
            <a:r>
              <a:rPr lang="en-US" sz="2489" spc="-74">
                <a:solidFill>
                  <a:srgbClr val="000000"/>
                </a:solidFill>
                <a:latin typeface="Poppins Bold"/>
              </a:rPr>
              <a:t>STEP 5</a:t>
            </a:r>
          </a:p>
        </p:txBody>
      </p:sp>
      <p:grpSp>
        <p:nvGrpSpPr>
          <p:cNvPr name="Group 54" id="54"/>
          <p:cNvGrpSpPr/>
          <p:nvPr/>
        </p:nvGrpSpPr>
        <p:grpSpPr>
          <a:xfrm rot="0">
            <a:off x="-1342907" y="10016500"/>
            <a:ext cx="20973813" cy="734301"/>
            <a:chOff x="0" y="0"/>
            <a:chExt cx="11607985" cy="406400"/>
          </a:xfrm>
        </p:grpSpPr>
        <p:sp>
          <p:nvSpPr>
            <p:cNvPr name="Freeform 55" id="55"/>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56" id="56"/>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2488624" y="10016500"/>
            <a:ext cx="13310752" cy="734301"/>
            <a:chOff x="0" y="0"/>
            <a:chExt cx="7366854" cy="406400"/>
          </a:xfrm>
        </p:grpSpPr>
        <p:sp>
          <p:nvSpPr>
            <p:cNvPr name="Freeform 58" id="58"/>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59" id="59"/>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60" id="60"/>
          <p:cNvGrpSpPr/>
          <p:nvPr/>
        </p:nvGrpSpPr>
        <p:grpSpPr>
          <a:xfrm rot="0">
            <a:off x="4131384" y="10016500"/>
            <a:ext cx="10025232" cy="734301"/>
            <a:chOff x="0" y="0"/>
            <a:chExt cx="5548478" cy="406400"/>
          </a:xfrm>
        </p:grpSpPr>
        <p:sp>
          <p:nvSpPr>
            <p:cNvPr name="Freeform 61" id="61"/>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62" id="62"/>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2907" y="10016500"/>
            <a:ext cx="20973813" cy="734301"/>
            <a:chOff x="0" y="0"/>
            <a:chExt cx="11607985" cy="406400"/>
          </a:xfrm>
        </p:grpSpPr>
        <p:sp>
          <p:nvSpPr>
            <p:cNvPr name="Freeform 3" id="3"/>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4" id="4"/>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488624" y="10016500"/>
            <a:ext cx="13310752" cy="734301"/>
            <a:chOff x="0" y="0"/>
            <a:chExt cx="7366854" cy="406400"/>
          </a:xfrm>
        </p:grpSpPr>
        <p:sp>
          <p:nvSpPr>
            <p:cNvPr name="Freeform 6" id="6"/>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7" id="7"/>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94597" y="-778241"/>
            <a:ext cx="21494542" cy="2223501"/>
            <a:chOff x="0" y="0"/>
            <a:chExt cx="5661114" cy="585613"/>
          </a:xfrm>
        </p:grpSpPr>
        <p:sp>
          <p:nvSpPr>
            <p:cNvPr name="Freeform 12" id="12"/>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13" id="13"/>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sp>
        <p:nvSpPr>
          <p:cNvPr name="Freeform 14" id="14"/>
          <p:cNvSpPr/>
          <p:nvPr/>
        </p:nvSpPr>
        <p:spPr>
          <a:xfrm flipH="false" flipV="false" rot="-10602057">
            <a:off x="12407590" y="-908962"/>
            <a:ext cx="6240735" cy="2176456"/>
          </a:xfrm>
          <a:custGeom>
            <a:avLst/>
            <a:gdLst/>
            <a:ahLst/>
            <a:cxnLst/>
            <a:rect r="r" b="b" t="t" l="l"/>
            <a:pathLst>
              <a:path h="2176456" w="6240735">
                <a:moveTo>
                  <a:pt x="0" y="0"/>
                </a:moveTo>
                <a:lnTo>
                  <a:pt x="6240735" y="0"/>
                </a:lnTo>
                <a:lnTo>
                  <a:pt x="6240735" y="2176456"/>
                </a:lnTo>
                <a:lnTo>
                  <a:pt x="0" y="2176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61082" y="0"/>
            <a:ext cx="1261092" cy="1261092"/>
          </a:xfrm>
          <a:custGeom>
            <a:avLst/>
            <a:gdLst/>
            <a:ahLst/>
            <a:cxnLst/>
            <a:rect r="r" b="b" t="t" l="l"/>
            <a:pathLst>
              <a:path h="1261092" w="1261092">
                <a:moveTo>
                  <a:pt x="0" y="0"/>
                </a:moveTo>
                <a:lnTo>
                  <a:pt x="1261092" y="0"/>
                </a:lnTo>
                <a:lnTo>
                  <a:pt x="1261092" y="1261092"/>
                </a:lnTo>
                <a:lnTo>
                  <a:pt x="0" y="1261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56188" y="95106"/>
            <a:ext cx="1070880" cy="1070880"/>
          </a:xfrm>
          <a:custGeom>
            <a:avLst/>
            <a:gdLst/>
            <a:ahLst/>
            <a:cxnLst/>
            <a:rect r="r" b="b" t="t" l="l"/>
            <a:pathLst>
              <a:path h="1070880" w="1070880">
                <a:moveTo>
                  <a:pt x="0" y="0"/>
                </a:moveTo>
                <a:lnTo>
                  <a:pt x="1070880" y="0"/>
                </a:lnTo>
                <a:lnTo>
                  <a:pt x="1070880" y="1070880"/>
                </a:lnTo>
                <a:lnTo>
                  <a:pt x="0" y="10708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11713" y="150632"/>
            <a:ext cx="959828" cy="959828"/>
          </a:xfrm>
          <a:custGeom>
            <a:avLst/>
            <a:gdLst/>
            <a:ahLst/>
            <a:cxnLst/>
            <a:rect r="r" b="b" t="t" l="l"/>
            <a:pathLst>
              <a:path h="959828" w="959828">
                <a:moveTo>
                  <a:pt x="0" y="0"/>
                </a:moveTo>
                <a:lnTo>
                  <a:pt x="959829" y="0"/>
                </a:lnTo>
                <a:lnTo>
                  <a:pt x="959829" y="959828"/>
                </a:lnTo>
                <a:lnTo>
                  <a:pt x="0" y="9598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474083" y="407074"/>
            <a:ext cx="635088" cy="446944"/>
          </a:xfrm>
          <a:custGeom>
            <a:avLst/>
            <a:gdLst/>
            <a:ahLst/>
            <a:cxnLst/>
            <a:rect r="r" b="b" t="t" l="l"/>
            <a:pathLst>
              <a:path h="446944" w="635088">
                <a:moveTo>
                  <a:pt x="0" y="0"/>
                </a:moveTo>
                <a:lnTo>
                  <a:pt x="635089" y="0"/>
                </a:lnTo>
                <a:lnTo>
                  <a:pt x="635089" y="446944"/>
                </a:lnTo>
                <a:lnTo>
                  <a:pt x="0" y="4469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624327" y="1540433"/>
            <a:ext cx="14770676" cy="8380895"/>
          </a:xfrm>
          <a:custGeom>
            <a:avLst/>
            <a:gdLst/>
            <a:ahLst/>
            <a:cxnLst/>
            <a:rect r="r" b="b" t="t" l="l"/>
            <a:pathLst>
              <a:path h="8380895" w="14770676">
                <a:moveTo>
                  <a:pt x="0" y="0"/>
                </a:moveTo>
                <a:lnTo>
                  <a:pt x="14770676" y="0"/>
                </a:lnTo>
                <a:lnTo>
                  <a:pt x="14770676" y="8380894"/>
                </a:lnTo>
                <a:lnTo>
                  <a:pt x="0" y="8380894"/>
                </a:lnTo>
                <a:lnTo>
                  <a:pt x="0" y="0"/>
                </a:lnTo>
                <a:close/>
              </a:path>
            </a:pathLst>
          </a:custGeom>
          <a:blipFill>
            <a:blip r:embed="rId12"/>
            <a:stretch>
              <a:fillRect l="0" t="0" r="0" b="0"/>
            </a:stretch>
          </a:blipFill>
          <a:ln w="38100" cap="sq">
            <a:solidFill>
              <a:srgbClr val="0E8388"/>
            </a:solidFill>
            <a:prstDash val="solid"/>
            <a:miter/>
          </a:ln>
        </p:spPr>
      </p:sp>
      <p:sp>
        <p:nvSpPr>
          <p:cNvPr name="TextBox 20" id="20"/>
          <p:cNvSpPr txBox="true"/>
          <p:nvPr/>
        </p:nvSpPr>
        <p:spPr>
          <a:xfrm rot="0">
            <a:off x="1624327" y="256285"/>
            <a:ext cx="6412273" cy="788190"/>
          </a:xfrm>
          <a:prstGeom prst="rect">
            <a:avLst/>
          </a:prstGeom>
        </p:spPr>
        <p:txBody>
          <a:bodyPr anchor="t" rtlCol="false" tIns="0" lIns="0" bIns="0" rIns="0">
            <a:spAutoFit/>
          </a:bodyPr>
          <a:lstStyle/>
          <a:p>
            <a:pPr>
              <a:lnSpc>
                <a:spcPts val="5762"/>
              </a:lnSpc>
            </a:pPr>
            <a:r>
              <a:rPr lang="en-US" sz="5099" spc="-152">
                <a:solidFill>
                  <a:srgbClr val="FCBA26"/>
                </a:solidFill>
                <a:latin typeface="Poppins Bold"/>
              </a:rPr>
              <a:t>DASHBOARD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3271" y="1095939"/>
            <a:ext cx="21494542" cy="9912551"/>
            <a:chOff x="0" y="0"/>
            <a:chExt cx="5661114" cy="2610713"/>
          </a:xfrm>
        </p:grpSpPr>
        <p:sp>
          <p:nvSpPr>
            <p:cNvPr name="Freeform 3" id="3"/>
            <p:cNvSpPr/>
            <p:nvPr/>
          </p:nvSpPr>
          <p:spPr>
            <a:xfrm flipH="false" flipV="false" rot="0">
              <a:off x="0" y="0"/>
              <a:ext cx="5661114" cy="2610713"/>
            </a:xfrm>
            <a:custGeom>
              <a:avLst/>
              <a:gdLst/>
              <a:ahLst/>
              <a:cxnLst/>
              <a:rect r="r" b="b" t="t" l="l"/>
              <a:pathLst>
                <a:path h="2610713" w="5661114">
                  <a:moveTo>
                    <a:pt x="0" y="0"/>
                  </a:moveTo>
                  <a:lnTo>
                    <a:pt x="5661114" y="0"/>
                  </a:lnTo>
                  <a:lnTo>
                    <a:pt x="5661114" y="2610713"/>
                  </a:lnTo>
                  <a:lnTo>
                    <a:pt x="0" y="2610713"/>
                  </a:lnTo>
                  <a:close/>
                </a:path>
              </a:pathLst>
            </a:custGeom>
            <a:solidFill>
              <a:srgbClr val="0E8388"/>
            </a:solidFill>
          </p:spPr>
        </p:sp>
        <p:sp>
          <p:nvSpPr>
            <p:cNvPr name="TextBox 4" id="4"/>
            <p:cNvSpPr txBox="true"/>
            <p:nvPr/>
          </p:nvSpPr>
          <p:spPr>
            <a:xfrm>
              <a:off x="0" y="0"/>
              <a:ext cx="5661114" cy="2610713"/>
            </a:xfrm>
            <a:prstGeom prst="rect">
              <a:avLst/>
            </a:prstGeom>
          </p:spPr>
          <p:txBody>
            <a:bodyPr anchor="ctr" rtlCol="false" tIns="50800" lIns="50800" bIns="50800" rIns="50800"/>
            <a:lstStyle/>
            <a:p>
              <a:pPr algn="ctr">
                <a:lnSpc>
                  <a:spcPts val="1855"/>
                </a:lnSpc>
              </a:pPr>
            </a:p>
          </p:txBody>
        </p:sp>
      </p:grpSp>
      <p:sp>
        <p:nvSpPr>
          <p:cNvPr name="Freeform 5" id="5"/>
          <p:cNvSpPr/>
          <p:nvPr/>
        </p:nvSpPr>
        <p:spPr>
          <a:xfrm flipH="false" flipV="false" rot="-10602057">
            <a:off x="12387093"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342907" y="10016500"/>
            <a:ext cx="20973813" cy="734301"/>
            <a:chOff x="0" y="0"/>
            <a:chExt cx="11607985" cy="406400"/>
          </a:xfrm>
        </p:grpSpPr>
        <p:sp>
          <p:nvSpPr>
            <p:cNvPr name="Freeform 8" id="8"/>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9" id="9"/>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131384" y="10016500"/>
            <a:ext cx="10025232" cy="734301"/>
            <a:chOff x="0" y="0"/>
            <a:chExt cx="5548478" cy="406400"/>
          </a:xfrm>
        </p:grpSpPr>
        <p:sp>
          <p:nvSpPr>
            <p:cNvPr name="Freeform 11" id="11"/>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2" id="12"/>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870770" y="5451"/>
            <a:ext cx="10546460" cy="952109"/>
          </a:xfrm>
          <a:prstGeom prst="rect">
            <a:avLst/>
          </a:prstGeom>
        </p:spPr>
        <p:txBody>
          <a:bodyPr anchor="t" rtlCol="false" tIns="0" lIns="0" bIns="0" rIns="0">
            <a:spAutoFit/>
          </a:bodyPr>
          <a:lstStyle/>
          <a:p>
            <a:pPr algn="ctr">
              <a:lnSpc>
                <a:spcPts val="3616"/>
              </a:lnSpc>
            </a:pPr>
            <a:r>
              <a:rPr lang="en-US" sz="3200" spc="-96">
                <a:solidFill>
                  <a:srgbClr val="000000"/>
                </a:solidFill>
                <a:latin typeface="Poppins Bold"/>
              </a:rPr>
              <a:t>VERIFYING DATA ADHERENCE TO PREDEFINED SCHEMA AND ACTIONS FOR INCONSISTENCIES</a:t>
            </a:r>
          </a:p>
        </p:txBody>
      </p:sp>
      <p:sp>
        <p:nvSpPr>
          <p:cNvPr name="TextBox 14" id="14"/>
          <p:cNvSpPr txBox="true"/>
          <p:nvPr/>
        </p:nvSpPr>
        <p:spPr>
          <a:xfrm rot="0">
            <a:off x="1028700" y="1291987"/>
            <a:ext cx="16015605" cy="455203"/>
          </a:xfrm>
          <a:prstGeom prst="rect">
            <a:avLst/>
          </a:prstGeom>
        </p:spPr>
        <p:txBody>
          <a:bodyPr anchor="t" rtlCol="false" tIns="0" lIns="0" bIns="0" rIns="0">
            <a:spAutoFit/>
          </a:bodyPr>
          <a:lstStyle/>
          <a:p>
            <a:pPr algn="ctr">
              <a:lnSpc>
                <a:spcPts val="3378"/>
              </a:lnSpc>
            </a:pPr>
            <a:r>
              <a:rPr lang="en-US" sz="2989" spc="-89">
                <a:solidFill>
                  <a:srgbClr val="FFFFFF"/>
                </a:solidFill>
                <a:latin typeface="Poppins"/>
              </a:rPr>
              <a:t>Verifying data adherence to a predefined schema involves several steps:</a:t>
            </a:r>
          </a:p>
        </p:txBody>
      </p:sp>
      <p:sp>
        <p:nvSpPr>
          <p:cNvPr name="TextBox 15" id="15"/>
          <p:cNvSpPr txBox="true"/>
          <p:nvPr/>
        </p:nvSpPr>
        <p:spPr>
          <a:xfrm rot="0">
            <a:off x="1557824" y="2601448"/>
            <a:ext cx="16305420" cy="828568"/>
          </a:xfrm>
          <a:prstGeom prst="rect">
            <a:avLst/>
          </a:prstGeom>
        </p:spPr>
        <p:txBody>
          <a:bodyPr anchor="t" rtlCol="false" tIns="0" lIns="0" bIns="0" rIns="0">
            <a:spAutoFit/>
          </a:bodyPr>
          <a:lstStyle/>
          <a:p>
            <a:pPr algn="just">
              <a:lnSpc>
                <a:spcPts val="3286"/>
              </a:lnSpc>
            </a:pPr>
            <a:r>
              <a:rPr lang="en-US" sz="2489" spc="92">
                <a:solidFill>
                  <a:srgbClr val="FFFFFF"/>
                </a:solidFill>
                <a:latin typeface="Poppins Bold"/>
              </a:rPr>
              <a:t>Schema Verification: </a:t>
            </a:r>
            <a:r>
              <a:rPr lang="en-US" sz="2489" spc="92">
                <a:solidFill>
                  <a:srgbClr val="FFFFFF"/>
                </a:solidFill>
                <a:latin typeface="Poppins"/>
              </a:rPr>
              <a:t>Compare the data fields with the predefined schema to ensure they match in terms of data types, formats, and allowed values.</a:t>
            </a:r>
          </a:p>
        </p:txBody>
      </p:sp>
      <p:sp>
        <p:nvSpPr>
          <p:cNvPr name="TextBox 16" id="16"/>
          <p:cNvSpPr txBox="true"/>
          <p:nvPr/>
        </p:nvSpPr>
        <p:spPr>
          <a:xfrm rot="0">
            <a:off x="1519724" y="3951138"/>
            <a:ext cx="16305420" cy="828568"/>
          </a:xfrm>
          <a:prstGeom prst="rect">
            <a:avLst/>
          </a:prstGeom>
        </p:spPr>
        <p:txBody>
          <a:bodyPr anchor="t" rtlCol="false" tIns="0" lIns="0" bIns="0" rIns="0">
            <a:spAutoFit/>
          </a:bodyPr>
          <a:lstStyle/>
          <a:p>
            <a:pPr algn="just">
              <a:lnSpc>
                <a:spcPts val="3286"/>
              </a:lnSpc>
            </a:pPr>
            <a:r>
              <a:rPr lang="en-US" sz="2489" spc="92">
                <a:solidFill>
                  <a:srgbClr val="FFFFFF"/>
                </a:solidFill>
                <a:latin typeface="Poppins Bold"/>
              </a:rPr>
              <a:t>Consistency Checks: </a:t>
            </a:r>
            <a:r>
              <a:rPr lang="en-US" sz="2489" spc="92">
                <a:solidFill>
                  <a:srgbClr val="FFFFFF"/>
                </a:solidFill>
                <a:latin typeface="Poppins"/>
              </a:rPr>
              <a:t>Identify any inconsistencies such as missing values, duplicate entries, or outliers that deviate from the expected patterns outlined in the schema.</a:t>
            </a:r>
          </a:p>
        </p:txBody>
      </p:sp>
      <p:sp>
        <p:nvSpPr>
          <p:cNvPr name="TextBox 17" id="17"/>
          <p:cNvSpPr txBox="true"/>
          <p:nvPr/>
        </p:nvSpPr>
        <p:spPr>
          <a:xfrm rot="0">
            <a:off x="1557824" y="5443749"/>
            <a:ext cx="16305420" cy="1238010"/>
          </a:xfrm>
          <a:prstGeom prst="rect">
            <a:avLst/>
          </a:prstGeom>
        </p:spPr>
        <p:txBody>
          <a:bodyPr anchor="t" rtlCol="false" tIns="0" lIns="0" bIns="0" rIns="0">
            <a:spAutoFit/>
          </a:bodyPr>
          <a:lstStyle/>
          <a:p>
            <a:pPr algn="just">
              <a:lnSpc>
                <a:spcPts val="3286"/>
              </a:lnSpc>
            </a:pPr>
            <a:r>
              <a:rPr lang="en-US" sz="2489" spc="92">
                <a:solidFill>
                  <a:srgbClr val="FFFFFF"/>
                </a:solidFill>
                <a:latin typeface="Poppins Bold"/>
              </a:rPr>
              <a:t>Error Handling: </a:t>
            </a:r>
            <a:r>
              <a:rPr lang="en-US" sz="2489" spc="92">
                <a:solidFill>
                  <a:srgbClr val="FFFFFF"/>
                </a:solidFill>
                <a:latin typeface="Poppins"/>
              </a:rPr>
              <a:t>Address any data inconsistencies by implementing appropriate error-handling mechanisms, such as data cleansing techniques or validation rules.</a:t>
            </a:r>
          </a:p>
          <a:p>
            <a:pPr algn="just">
              <a:lnSpc>
                <a:spcPts val="3286"/>
              </a:lnSpc>
            </a:pPr>
          </a:p>
        </p:txBody>
      </p:sp>
      <p:sp>
        <p:nvSpPr>
          <p:cNvPr name="TextBox 18" id="18"/>
          <p:cNvSpPr txBox="true"/>
          <p:nvPr/>
        </p:nvSpPr>
        <p:spPr>
          <a:xfrm rot="0">
            <a:off x="1557824" y="6868343"/>
            <a:ext cx="16305420" cy="1238010"/>
          </a:xfrm>
          <a:prstGeom prst="rect">
            <a:avLst/>
          </a:prstGeom>
        </p:spPr>
        <p:txBody>
          <a:bodyPr anchor="t" rtlCol="false" tIns="0" lIns="0" bIns="0" rIns="0">
            <a:spAutoFit/>
          </a:bodyPr>
          <a:lstStyle/>
          <a:p>
            <a:pPr algn="just">
              <a:lnSpc>
                <a:spcPts val="3286"/>
              </a:lnSpc>
            </a:pPr>
            <a:r>
              <a:rPr lang="en-US" sz="2489" spc="92">
                <a:solidFill>
                  <a:srgbClr val="FFFFFF"/>
                </a:solidFill>
                <a:latin typeface="Poppins Bold"/>
              </a:rPr>
              <a:t>Record Keeping: </a:t>
            </a:r>
            <a:r>
              <a:rPr lang="en-US" sz="2489" spc="92">
                <a:solidFill>
                  <a:srgbClr val="FFFFFF"/>
                </a:solidFill>
                <a:latin typeface="Poppins"/>
              </a:rPr>
              <a:t>Maintain records of any inconsistencies found and the actions taken to resolve them tor </a:t>
            </a:r>
            <a:r>
              <a:rPr lang="en-US" sz="2489" spc="92">
                <a:solidFill>
                  <a:srgbClr val="FFFFFF"/>
                </a:solidFill>
                <a:latin typeface="Poppins"/>
              </a:rPr>
              <a:t>future reference and transparency.</a:t>
            </a:r>
          </a:p>
          <a:p>
            <a:pPr algn="just">
              <a:lnSpc>
                <a:spcPts val="3286"/>
              </a:lnSpc>
            </a:pPr>
          </a:p>
        </p:txBody>
      </p:sp>
      <p:sp>
        <p:nvSpPr>
          <p:cNvPr name="TextBox 19" id="19"/>
          <p:cNvSpPr txBox="true"/>
          <p:nvPr/>
        </p:nvSpPr>
        <p:spPr>
          <a:xfrm rot="0">
            <a:off x="1557824" y="8511081"/>
            <a:ext cx="16305420" cy="828568"/>
          </a:xfrm>
          <a:prstGeom prst="rect">
            <a:avLst/>
          </a:prstGeom>
        </p:spPr>
        <p:txBody>
          <a:bodyPr anchor="t" rtlCol="false" tIns="0" lIns="0" bIns="0" rIns="0">
            <a:spAutoFit/>
          </a:bodyPr>
          <a:lstStyle/>
          <a:p>
            <a:pPr algn="just">
              <a:lnSpc>
                <a:spcPts val="3286"/>
              </a:lnSpc>
            </a:pPr>
            <a:r>
              <a:rPr lang="en-US" sz="2489" spc="92">
                <a:solidFill>
                  <a:srgbClr val="FFFFFF"/>
                </a:solidFill>
                <a:latin typeface="Poppins Bold"/>
              </a:rPr>
              <a:t>Iterative Improvement: </a:t>
            </a:r>
            <a:r>
              <a:rPr lang="en-US" sz="2489" spc="92">
                <a:solidFill>
                  <a:srgbClr val="FFFFFF"/>
                </a:solidFill>
                <a:latin typeface="Poppins"/>
              </a:rPr>
              <a:t>Continuously monitor and refine the data validation process to maintain data quality and ensure ongoing adherence to the predefined schema.</a:t>
            </a:r>
          </a:p>
        </p:txBody>
      </p:sp>
      <p:sp>
        <p:nvSpPr>
          <p:cNvPr name="Freeform 20" id="20"/>
          <p:cNvSpPr/>
          <p:nvPr/>
        </p:nvSpPr>
        <p:spPr>
          <a:xfrm flipH="false" flipV="false" rot="0">
            <a:off x="214302" y="2465826"/>
            <a:ext cx="1147438" cy="1147438"/>
          </a:xfrm>
          <a:custGeom>
            <a:avLst/>
            <a:gdLst/>
            <a:ahLst/>
            <a:cxnLst/>
            <a:rect r="r" b="b" t="t" l="l"/>
            <a:pathLst>
              <a:path h="1147438" w="1147438">
                <a:moveTo>
                  <a:pt x="0" y="0"/>
                </a:moveTo>
                <a:lnTo>
                  <a:pt x="1147437" y="0"/>
                </a:lnTo>
                <a:lnTo>
                  <a:pt x="1147437" y="1147437"/>
                </a:lnTo>
                <a:lnTo>
                  <a:pt x="0" y="1147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300836" y="2552360"/>
            <a:ext cx="974368" cy="974368"/>
          </a:xfrm>
          <a:custGeom>
            <a:avLst/>
            <a:gdLst/>
            <a:ahLst/>
            <a:cxnLst/>
            <a:rect r="r" b="b" t="t" l="l"/>
            <a:pathLst>
              <a:path h="974368" w="974368">
                <a:moveTo>
                  <a:pt x="0" y="0"/>
                </a:moveTo>
                <a:lnTo>
                  <a:pt x="974369" y="0"/>
                </a:lnTo>
                <a:lnTo>
                  <a:pt x="974369" y="974369"/>
                </a:lnTo>
                <a:lnTo>
                  <a:pt x="0" y="974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351358" y="2602882"/>
            <a:ext cx="873325" cy="873325"/>
          </a:xfrm>
          <a:custGeom>
            <a:avLst/>
            <a:gdLst/>
            <a:ahLst/>
            <a:cxnLst/>
            <a:rect r="r" b="b" t="t" l="l"/>
            <a:pathLst>
              <a:path h="873325" w="873325">
                <a:moveTo>
                  <a:pt x="0" y="0"/>
                </a:moveTo>
                <a:lnTo>
                  <a:pt x="873325" y="0"/>
                </a:lnTo>
                <a:lnTo>
                  <a:pt x="873325" y="873325"/>
                </a:lnTo>
                <a:lnTo>
                  <a:pt x="0" y="873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533728" y="2785252"/>
            <a:ext cx="508584" cy="508584"/>
          </a:xfrm>
          <a:custGeom>
            <a:avLst/>
            <a:gdLst/>
            <a:ahLst/>
            <a:cxnLst/>
            <a:rect r="r" b="b" t="t" l="l"/>
            <a:pathLst>
              <a:path h="508584" w="508584">
                <a:moveTo>
                  <a:pt x="0" y="0"/>
                </a:moveTo>
                <a:lnTo>
                  <a:pt x="508585" y="0"/>
                </a:lnTo>
                <a:lnTo>
                  <a:pt x="508585" y="508585"/>
                </a:lnTo>
                <a:lnTo>
                  <a:pt x="0" y="5085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205021" y="3731883"/>
            <a:ext cx="1156719" cy="1156719"/>
          </a:xfrm>
          <a:custGeom>
            <a:avLst/>
            <a:gdLst/>
            <a:ahLst/>
            <a:cxnLst/>
            <a:rect r="r" b="b" t="t" l="l"/>
            <a:pathLst>
              <a:path h="1156719" w="1156719">
                <a:moveTo>
                  <a:pt x="0" y="0"/>
                </a:moveTo>
                <a:lnTo>
                  <a:pt x="1156718" y="0"/>
                </a:lnTo>
                <a:lnTo>
                  <a:pt x="1156718" y="1156719"/>
                </a:lnTo>
                <a:lnTo>
                  <a:pt x="0" y="1156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92255" y="3819118"/>
            <a:ext cx="982250" cy="982250"/>
          </a:xfrm>
          <a:custGeom>
            <a:avLst/>
            <a:gdLst/>
            <a:ahLst/>
            <a:cxnLst/>
            <a:rect r="r" b="b" t="t" l="l"/>
            <a:pathLst>
              <a:path h="982250" w="982250">
                <a:moveTo>
                  <a:pt x="0" y="0"/>
                </a:moveTo>
                <a:lnTo>
                  <a:pt x="982250" y="0"/>
                </a:lnTo>
                <a:lnTo>
                  <a:pt x="982250" y="982249"/>
                </a:lnTo>
                <a:lnTo>
                  <a:pt x="0" y="9822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343186" y="3870048"/>
            <a:ext cx="880389" cy="880389"/>
          </a:xfrm>
          <a:custGeom>
            <a:avLst/>
            <a:gdLst/>
            <a:ahLst/>
            <a:cxnLst/>
            <a:rect r="r" b="b" t="t" l="l"/>
            <a:pathLst>
              <a:path h="880389" w="880389">
                <a:moveTo>
                  <a:pt x="0" y="0"/>
                </a:moveTo>
                <a:lnTo>
                  <a:pt x="880389" y="0"/>
                </a:lnTo>
                <a:lnTo>
                  <a:pt x="880389" y="880389"/>
                </a:lnTo>
                <a:lnTo>
                  <a:pt x="0" y="8803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527031" y="4053893"/>
            <a:ext cx="512698" cy="512698"/>
          </a:xfrm>
          <a:custGeom>
            <a:avLst/>
            <a:gdLst/>
            <a:ahLst/>
            <a:cxnLst/>
            <a:rect r="r" b="b" t="t" l="l"/>
            <a:pathLst>
              <a:path h="512698" w="512698">
                <a:moveTo>
                  <a:pt x="0" y="0"/>
                </a:moveTo>
                <a:lnTo>
                  <a:pt x="512698" y="0"/>
                </a:lnTo>
                <a:lnTo>
                  <a:pt x="512698" y="512698"/>
                </a:lnTo>
                <a:lnTo>
                  <a:pt x="0" y="5126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214302" y="5279127"/>
            <a:ext cx="1163673" cy="1163673"/>
          </a:xfrm>
          <a:custGeom>
            <a:avLst/>
            <a:gdLst/>
            <a:ahLst/>
            <a:cxnLst/>
            <a:rect r="r" b="b" t="t" l="l"/>
            <a:pathLst>
              <a:path h="1163673" w="1163673">
                <a:moveTo>
                  <a:pt x="0" y="0"/>
                </a:moveTo>
                <a:lnTo>
                  <a:pt x="1163672" y="0"/>
                </a:lnTo>
                <a:lnTo>
                  <a:pt x="1163672" y="1163672"/>
                </a:lnTo>
                <a:lnTo>
                  <a:pt x="0" y="1163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302061" y="5366886"/>
            <a:ext cx="988155" cy="988155"/>
          </a:xfrm>
          <a:custGeom>
            <a:avLst/>
            <a:gdLst/>
            <a:ahLst/>
            <a:cxnLst/>
            <a:rect r="r" b="b" t="t" l="l"/>
            <a:pathLst>
              <a:path h="988155" w="988155">
                <a:moveTo>
                  <a:pt x="0" y="0"/>
                </a:moveTo>
                <a:lnTo>
                  <a:pt x="988154" y="0"/>
                </a:lnTo>
                <a:lnTo>
                  <a:pt x="988154" y="988154"/>
                </a:lnTo>
                <a:lnTo>
                  <a:pt x="0" y="9881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353297" y="5418122"/>
            <a:ext cx="885682" cy="885682"/>
          </a:xfrm>
          <a:custGeom>
            <a:avLst/>
            <a:gdLst/>
            <a:ahLst/>
            <a:cxnLst/>
            <a:rect r="r" b="b" t="t" l="l"/>
            <a:pathLst>
              <a:path h="885682" w="885682">
                <a:moveTo>
                  <a:pt x="0" y="0"/>
                </a:moveTo>
                <a:lnTo>
                  <a:pt x="885682" y="0"/>
                </a:lnTo>
                <a:lnTo>
                  <a:pt x="885682" y="885682"/>
                </a:lnTo>
                <a:lnTo>
                  <a:pt x="0" y="8856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543714" y="5571240"/>
            <a:ext cx="504848" cy="504848"/>
          </a:xfrm>
          <a:custGeom>
            <a:avLst/>
            <a:gdLst/>
            <a:ahLst/>
            <a:cxnLst/>
            <a:rect r="r" b="b" t="t" l="l"/>
            <a:pathLst>
              <a:path h="504848" w="504848">
                <a:moveTo>
                  <a:pt x="0" y="0"/>
                </a:moveTo>
                <a:lnTo>
                  <a:pt x="504848" y="0"/>
                </a:lnTo>
                <a:lnTo>
                  <a:pt x="504848" y="504847"/>
                </a:lnTo>
                <a:lnTo>
                  <a:pt x="0" y="5048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2" id="32"/>
          <p:cNvSpPr/>
          <p:nvPr/>
        </p:nvSpPr>
        <p:spPr>
          <a:xfrm flipH="false" flipV="false" rot="0">
            <a:off x="245610" y="6699974"/>
            <a:ext cx="1116130" cy="1116130"/>
          </a:xfrm>
          <a:custGeom>
            <a:avLst/>
            <a:gdLst/>
            <a:ahLst/>
            <a:cxnLst/>
            <a:rect r="r" b="b" t="t" l="l"/>
            <a:pathLst>
              <a:path h="1116130" w="1116130">
                <a:moveTo>
                  <a:pt x="0" y="0"/>
                </a:moveTo>
                <a:lnTo>
                  <a:pt x="1116129" y="0"/>
                </a:lnTo>
                <a:lnTo>
                  <a:pt x="1116129" y="1116130"/>
                </a:lnTo>
                <a:lnTo>
                  <a:pt x="0" y="1116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329783" y="6784148"/>
            <a:ext cx="947783" cy="947783"/>
          </a:xfrm>
          <a:custGeom>
            <a:avLst/>
            <a:gdLst/>
            <a:ahLst/>
            <a:cxnLst/>
            <a:rect r="r" b="b" t="t" l="l"/>
            <a:pathLst>
              <a:path h="947783" w="947783">
                <a:moveTo>
                  <a:pt x="0" y="0"/>
                </a:moveTo>
                <a:lnTo>
                  <a:pt x="947783" y="0"/>
                </a:lnTo>
                <a:lnTo>
                  <a:pt x="947783" y="947783"/>
                </a:lnTo>
                <a:lnTo>
                  <a:pt x="0" y="947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378926" y="6833291"/>
            <a:ext cx="849497" cy="849497"/>
          </a:xfrm>
          <a:custGeom>
            <a:avLst/>
            <a:gdLst/>
            <a:ahLst/>
            <a:cxnLst/>
            <a:rect r="r" b="b" t="t" l="l"/>
            <a:pathLst>
              <a:path h="849497" w="849497">
                <a:moveTo>
                  <a:pt x="0" y="0"/>
                </a:moveTo>
                <a:lnTo>
                  <a:pt x="849497" y="0"/>
                </a:lnTo>
                <a:lnTo>
                  <a:pt x="849497" y="849497"/>
                </a:lnTo>
                <a:lnTo>
                  <a:pt x="0" y="849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556321" y="7010685"/>
            <a:ext cx="494708" cy="494708"/>
          </a:xfrm>
          <a:custGeom>
            <a:avLst/>
            <a:gdLst/>
            <a:ahLst/>
            <a:cxnLst/>
            <a:rect r="r" b="b" t="t" l="l"/>
            <a:pathLst>
              <a:path h="494708" w="494708">
                <a:moveTo>
                  <a:pt x="0" y="0"/>
                </a:moveTo>
                <a:lnTo>
                  <a:pt x="494707" y="0"/>
                </a:lnTo>
                <a:lnTo>
                  <a:pt x="494707" y="494708"/>
                </a:lnTo>
                <a:lnTo>
                  <a:pt x="0" y="4947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6" id="36"/>
          <p:cNvSpPr/>
          <p:nvPr/>
        </p:nvSpPr>
        <p:spPr>
          <a:xfrm flipH="false" flipV="false" rot="0">
            <a:off x="107694" y="8216154"/>
            <a:ext cx="1351372" cy="1351372"/>
          </a:xfrm>
          <a:custGeom>
            <a:avLst/>
            <a:gdLst/>
            <a:ahLst/>
            <a:cxnLst/>
            <a:rect r="r" b="b" t="t" l="l"/>
            <a:pathLst>
              <a:path h="1351372" w="1351372">
                <a:moveTo>
                  <a:pt x="0" y="0"/>
                </a:moveTo>
                <a:lnTo>
                  <a:pt x="1351372" y="0"/>
                </a:lnTo>
                <a:lnTo>
                  <a:pt x="1351372" y="1351372"/>
                </a:lnTo>
                <a:lnTo>
                  <a:pt x="0" y="1351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209609" y="8318069"/>
            <a:ext cx="1147543" cy="1147543"/>
          </a:xfrm>
          <a:custGeom>
            <a:avLst/>
            <a:gdLst/>
            <a:ahLst/>
            <a:cxnLst/>
            <a:rect r="r" b="b" t="t" l="l"/>
            <a:pathLst>
              <a:path h="1147543" w="1147543">
                <a:moveTo>
                  <a:pt x="0" y="0"/>
                </a:moveTo>
                <a:lnTo>
                  <a:pt x="1147543" y="0"/>
                </a:lnTo>
                <a:lnTo>
                  <a:pt x="1147543" y="1147543"/>
                </a:lnTo>
                <a:lnTo>
                  <a:pt x="0" y="11475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269109" y="8377569"/>
            <a:ext cx="1028541" cy="1028541"/>
          </a:xfrm>
          <a:custGeom>
            <a:avLst/>
            <a:gdLst/>
            <a:ahLst/>
            <a:cxnLst/>
            <a:rect r="r" b="b" t="t" l="l"/>
            <a:pathLst>
              <a:path h="1028541" w="1028541">
                <a:moveTo>
                  <a:pt x="0" y="0"/>
                </a:moveTo>
                <a:lnTo>
                  <a:pt x="1028542" y="0"/>
                </a:lnTo>
                <a:lnTo>
                  <a:pt x="1028542" y="1028542"/>
                </a:lnTo>
                <a:lnTo>
                  <a:pt x="0" y="10285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489512" y="8580591"/>
            <a:ext cx="636748" cy="636748"/>
          </a:xfrm>
          <a:custGeom>
            <a:avLst/>
            <a:gdLst/>
            <a:ahLst/>
            <a:cxnLst/>
            <a:rect r="r" b="b" t="t" l="l"/>
            <a:pathLst>
              <a:path h="636748" w="636748">
                <a:moveTo>
                  <a:pt x="0" y="0"/>
                </a:moveTo>
                <a:lnTo>
                  <a:pt x="636748" y="0"/>
                </a:lnTo>
                <a:lnTo>
                  <a:pt x="636748" y="636748"/>
                </a:lnTo>
                <a:lnTo>
                  <a:pt x="0" y="6367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2834" y="2254798"/>
            <a:ext cx="4152896" cy="4152896"/>
          </a:xfrm>
          <a:custGeom>
            <a:avLst/>
            <a:gdLst/>
            <a:ahLst/>
            <a:cxnLst/>
            <a:rect r="r" b="b" t="t" l="l"/>
            <a:pathLst>
              <a:path h="4152896" w="4152896">
                <a:moveTo>
                  <a:pt x="0" y="0"/>
                </a:moveTo>
                <a:lnTo>
                  <a:pt x="4152895" y="0"/>
                </a:lnTo>
                <a:lnTo>
                  <a:pt x="4152895" y="4152895"/>
                </a:lnTo>
                <a:lnTo>
                  <a:pt x="0" y="4152895"/>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33728" y="2575692"/>
            <a:ext cx="3511106" cy="351110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w="85725" cap="sq">
              <a:solidFill>
                <a:srgbClr val="FDB034"/>
              </a:solidFill>
              <a:prstDash val="solid"/>
              <a:miter/>
            </a:ln>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061229" y="2253190"/>
            <a:ext cx="4156111" cy="4156111"/>
          </a:xfrm>
          <a:custGeom>
            <a:avLst/>
            <a:gdLst/>
            <a:ahLst/>
            <a:cxnLst/>
            <a:rect r="r" b="b" t="t" l="l"/>
            <a:pathLst>
              <a:path h="4156111" w="4156111">
                <a:moveTo>
                  <a:pt x="0" y="0"/>
                </a:moveTo>
                <a:lnTo>
                  <a:pt x="4156111" y="0"/>
                </a:lnTo>
                <a:lnTo>
                  <a:pt x="4156111" y="4156111"/>
                </a:lnTo>
                <a:lnTo>
                  <a:pt x="0" y="4156111"/>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388447" y="2575692"/>
            <a:ext cx="3511106" cy="351110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w="85725" cap="sq">
              <a:solidFill>
                <a:srgbClr val="FDB034"/>
              </a:solidFill>
              <a:prstDash val="solid"/>
              <a:miter/>
            </a:ln>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3311391" y="2253190"/>
            <a:ext cx="4156111" cy="4156111"/>
          </a:xfrm>
          <a:custGeom>
            <a:avLst/>
            <a:gdLst/>
            <a:ahLst/>
            <a:cxnLst/>
            <a:rect r="r" b="b" t="t" l="l"/>
            <a:pathLst>
              <a:path h="4156111" w="4156111">
                <a:moveTo>
                  <a:pt x="0" y="0"/>
                </a:moveTo>
                <a:lnTo>
                  <a:pt x="4156111" y="0"/>
                </a:lnTo>
                <a:lnTo>
                  <a:pt x="4156111" y="4156111"/>
                </a:lnTo>
                <a:lnTo>
                  <a:pt x="0" y="4156111"/>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3663732" y="2575692"/>
            <a:ext cx="3511106" cy="35111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w="85725" cap="sq">
              <a:solidFill>
                <a:srgbClr val="FDB034"/>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342907" y="10045879"/>
            <a:ext cx="20973813" cy="734301"/>
            <a:chOff x="0" y="0"/>
            <a:chExt cx="11607985" cy="406400"/>
          </a:xfrm>
        </p:grpSpPr>
        <p:sp>
          <p:nvSpPr>
            <p:cNvPr name="Freeform 15" id="15"/>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16" id="16"/>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488624" y="10045879"/>
            <a:ext cx="13310752" cy="734301"/>
            <a:chOff x="0" y="0"/>
            <a:chExt cx="7366854" cy="406400"/>
          </a:xfrm>
        </p:grpSpPr>
        <p:sp>
          <p:nvSpPr>
            <p:cNvPr name="Freeform 18" id="18"/>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9" id="19"/>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131384" y="10045879"/>
            <a:ext cx="10025232" cy="734301"/>
            <a:chOff x="0" y="0"/>
            <a:chExt cx="5548478" cy="406400"/>
          </a:xfrm>
        </p:grpSpPr>
        <p:sp>
          <p:nvSpPr>
            <p:cNvPr name="Freeform 21" id="21"/>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22" id="22"/>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10520999">
            <a:off x="11207526" y="-1446979"/>
            <a:ext cx="8711052" cy="3037979"/>
          </a:xfrm>
          <a:custGeom>
            <a:avLst/>
            <a:gdLst/>
            <a:ahLst/>
            <a:cxnLst/>
            <a:rect r="r" b="b" t="t" l="l"/>
            <a:pathLst>
              <a:path h="3037979" w="8711052">
                <a:moveTo>
                  <a:pt x="0" y="0"/>
                </a:moveTo>
                <a:lnTo>
                  <a:pt x="8711052" y="0"/>
                </a:lnTo>
                <a:lnTo>
                  <a:pt x="8711052" y="3037979"/>
                </a:lnTo>
                <a:lnTo>
                  <a:pt x="0" y="30379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true" rot="-201626">
            <a:off x="-1657835" y="-1446979"/>
            <a:ext cx="8711052" cy="3037979"/>
          </a:xfrm>
          <a:custGeom>
            <a:avLst/>
            <a:gdLst/>
            <a:ahLst/>
            <a:cxnLst/>
            <a:rect r="r" b="b" t="t" l="l"/>
            <a:pathLst>
              <a:path h="3037979" w="8711052">
                <a:moveTo>
                  <a:pt x="0" y="3037979"/>
                </a:moveTo>
                <a:lnTo>
                  <a:pt x="8711051" y="3037979"/>
                </a:lnTo>
                <a:lnTo>
                  <a:pt x="8711051" y="0"/>
                </a:lnTo>
                <a:lnTo>
                  <a:pt x="0" y="0"/>
                </a:lnTo>
                <a:lnTo>
                  <a:pt x="0" y="303797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7966046" y="2904820"/>
            <a:ext cx="2345029" cy="2449117"/>
          </a:xfrm>
          <a:custGeom>
            <a:avLst/>
            <a:gdLst/>
            <a:ahLst/>
            <a:cxnLst/>
            <a:rect r="r" b="b" t="t" l="l"/>
            <a:pathLst>
              <a:path h="2449117" w="2345029">
                <a:moveTo>
                  <a:pt x="0" y="0"/>
                </a:moveTo>
                <a:lnTo>
                  <a:pt x="2345029" y="0"/>
                </a:lnTo>
                <a:lnTo>
                  <a:pt x="2345029" y="2449117"/>
                </a:lnTo>
                <a:lnTo>
                  <a:pt x="0" y="2449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425718" y="2904820"/>
            <a:ext cx="2927126" cy="2524646"/>
          </a:xfrm>
          <a:custGeom>
            <a:avLst/>
            <a:gdLst/>
            <a:ahLst/>
            <a:cxnLst/>
            <a:rect r="r" b="b" t="t" l="l"/>
            <a:pathLst>
              <a:path h="2524646" w="2927126">
                <a:moveTo>
                  <a:pt x="0" y="0"/>
                </a:moveTo>
                <a:lnTo>
                  <a:pt x="2927126" y="0"/>
                </a:lnTo>
                <a:lnTo>
                  <a:pt x="2927126" y="2524647"/>
                </a:lnTo>
                <a:lnTo>
                  <a:pt x="0" y="25246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4255815" y="3153904"/>
            <a:ext cx="2342910" cy="2354684"/>
          </a:xfrm>
          <a:custGeom>
            <a:avLst/>
            <a:gdLst/>
            <a:ahLst/>
            <a:cxnLst/>
            <a:rect r="r" b="b" t="t" l="l"/>
            <a:pathLst>
              <a:path h="2354684" w="2342910">
                <a:moveTo>
                  <a:pt x="0" y="0"/>
                </a:moveTo>
                <a:lnTo>
                  <a:pt x="2342910" y="0"/>
                </a:lnTo>
                <a:lnTo>
                  <a:pt x="2342910" y="2354683"/>
                </a:lnTo>
                <a:lnTo>
                  <a:pt x="0" y="23546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738256" y="6468745"/>
            <a:ext cx="4302052" cy="52387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Poppins Bold"/>
              </a:rPr>
              <a:t>Targeted Messaging</a:t>
            </a:r>
          </a:p>
        </p:txBody>
      </p:sp>
      <p:sp>
        <p:nvSpPr>
          <p:cNvPr name="TextBox 29" id="29"/>
          <p:cNvSpPr txBox="true"/>
          <p:nvPr/>
        </p:nvSpPr>
        <p:spPr>
          <a:xfrm rot="0">
            <a:off x="6810790" y="6468745"/>
            <a:ext cx="4706037" cy="52387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Poppins Bold"/>
              </a:rPr>
              <a:t>Strategic Engagement</a:t>
            </a:r>
          </a:p>
        </p:txBody>
      </p:sp>
      <p:sp>
        <p:nvSpPr>
          <p:cNvPr name="TextBox 30" id="30"/>
          <p:cNvSpPr txBox="true"/>
          <p:nvPr/>
        </p:nvSpPr>
        <p:spPr>
          <a:xfrm rot="0">
            <a:off x="13263703" y="6468745"/>
            <a:ext cx="4311165" cy="52387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Poppins Bold"/>
              </a:rPr>
              <a:t>Value-driven Content</a:t>
            </a:r>
          </a:p>
        </p:txBody>
      </p:sp>
      <p:sp>
        <p:nvSpPr>
          <p:cNvPr name="TextBox 31" id="31"/>
          <p:cNvSpPr txBox="true"/>
          <p:nvPr/>
        </p:nvSpPr>
        <p:spPr>
          <a:xfrm rot="0">
            <a:off x="1028700" y="7247189"/>
            <a:ext cx="3721163" cy="1618456"/>
          </a:xfrm>
          <a:prstGeom prst="rect">
            <a:avLst/>
          </a:prstGeom>
        </p:spPr>
        <p:txBody>
          <a:bodyPr anchor="t" rtlCol="false" tIns="0" lIns="0" bIns="0" rIns="0">
            <a:spAutoFit/>
          </a:bodyPr>
          <a:lstStyle/>
          <a:p>
            <a:pPr algn="ctr">
              <a:lnSpc>
                <a:spcPts val="2160"/>
              </a:lnSpc>
            </a:pPr>
            <a:r>
              <a:rPr lang="en-US" sz="1800">
                <a:solidFill>
                  <a:srgbClr val="000000"/>
                </a:solidFill>
                <a:latin typeface="Poppins"/>
              </a:rPr>
              <a:t>Tailor communication to address HR professional's pain points, highlighting how your analytics solutions address their specific challenges.</a:t>
            </a:r>
          </a:p>
          <a:p>
            <a:pPr algn="ctr">
              <a:lnSpc>
                <a:spcPts val="2160"/>
              </a:lnSpc>
            </a:pPr>
          </a:p>
        </p:txBody>
      </p:sp>
      <p:sp>
        <p:nvSpPr>
          <p:cNvPr name="TextBox 32" id="32"/>
          <p:cNvSpPr txBox="true"/>
          <p:nvPr/>
        </p:nvSpPr>
        <p:spPr>
          <a:xfrm rot="0">
            <a:off x="7303227" y="7247189"/>
            <a:ext cx="3721163" cy="1351889"/>
          </a:xfrm>
          <a:prstGeom prst="rect">
            <a:avLst/>
          </a:prstGeom>
        </p:spPr>
        <p:txBody>
          <a:bodyPr anchor="t" rtlCol="false" tIns="0" lIns="0" bIns="0" rIns="0">
            <a:spAutoFit/>
          </a:bodyPr>
          <a:lstStyle/>
          <a:p>
            <a:pPr algn="ctr">
              <a:lnSpc>
                <a:spcPts val="2160"/>
              </a:lnSpc>
            </a:pPr>
            <a:r>
              <a:rPr lang="en-US" sz="1800">
                <a:solidFill>
                  <a:srgbClr val="000000"/>
                </a:solidFill>
                <a:latin typeface="Poppins"/>
              </a:rPr>
              <a:t>Engage with HR audiences on platforms like Linkedin and HR forums, offering valuable Insights and resources related to data analysis in HR.</a:t>
            </a:r>
          </a:p>
        </p:txBody>
      </p:sp>
      <p:sp>
        <p:nvSpPr>
          <p:cNvPr name="TextBox 33" id="33"/>
          <p:cNvSpPr txBox="true"/>
          <p:nvPr/>
        </p:nvSpPr>
        <p:spPr>
          <a:xfrm rot="0">
            <a:off x="13528865" y="7247189"/>
            <a:ext cx="3721163" cy="1885024"/>
          </a:xfrm>
          <a:prstGeom prst="rect">
            <a:avLst/>
          </a:prstGeom>
        </p:spPr>
        <p:txBody>
          <a:bodyPr anchor="t" rtlCol="false" tIns="0" lIns="0" bIns="0" rIns="0">
            <a:spAutoFit/>
          </a:bodyPr>
          <a:lstStyle/>
          <a:p>
            <a:pPr algn="ctr">
              <a:lnSpc>
                <a:spcPts val="2160"/>
              </a:lnSpc>
            </a:pPr>
            <a:r>
              <a:rPr lang="en-US" sz="1800">
                <a:solidFill>
                  <a:srgbClr val="000000"/>
                </a:solidFill>
                <a:latin typeface="Poppins"/>
              </a:rPr>
              <a:t>Provide HR professionals with data-driven content and expertise, showcasing how your analytics tools can optimize workforce management and drive organizational growth</a:t>
            </a:r>
          </a:p>
          <a:p>
            <a:pPr algn="ctr">
              <a:lnSpc>
                <a:spcPts val="2160"/>
              </a:lnSpc>
            </a:pPr>
          </a:p>
        </p:txBody>
      </p:sp>
      <p:sp>
        <p:nvSpPr>
          <p:cNvPr name="TextBox 34" id="34"/>
          <p:cNvSpPr txBox="true"/>
          <p:nvPr/>
        </p:nvSpPr>
        <p:spPr>
          <a:xfrm rot="0">
            <a:off x="3461733" y="1019175"/>
            <a:ext cx="11421161" cy="646806"/>
          </a:xfrm>
          <a:prstGeom prst="rect">
            <a:avLst/>
          </a:prstGeom>
        </p:spPr>
        <p:txBody>
          <a:bodyPr anchor="t" rtlCol="false" tIns="0" lIns="0" bIns="0" rIns="0">
            <a:spAutoFit/>
          </a:bodyPr>
          <a:lstStyle/>
          <a:p>
            <a:pPr algn="ctr">
              <a:lnSpc>
                <a:spcPts val="4745"/>
              </a:lnSpc>
            </a:pPr>
            <a:r>
              <a:rPr lang="en-US" sz="4199" spc="37">
                <a:solidFill>
                  <a:srgbClr val="000000"/>
                </a:solidFill>
                <a:latin typeface="Poppins Bold"/>
              </a:rPr>
              <a:t>MAXIMIZING HR ANALYTICS ENGAGEMENT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6078113">
            <a:off x="-884338" y="2973748"/>
            <a:ext cx="12676724" cy="4421008"/>
          </a:xfrm>
          <a:custGeom>
            <a:avLst/>
            <a:gdLst/>
            <a:ahLst/>
            <a:cxnLst/>
            <a:rect r="r" b="b" t="t" l="l"/>
            <a:pathLst>
              <a:path h="4421008" w="12676724">
                <a:moveTo>
                  <a:pt x="0" y="4421007"/>
                </a:moveTo>
                <a:lnTo>
                  <a:pt x="12676724" y="4421007"/>
                </a:lnTo>
                <a:lnTo>
                  <a:pt x="12676724" y="0"/>
                </a:lnTo>
                <a:lnTo>
                  <a:pt x="0" y="0"/>
                </a:lnTo>
                <a:lnTo>
                  <a:pt x="0" y="442100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98174" y="946396"/>
            <a:ext cx="857867" cy="85786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5" id="5"/>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6" id="6"/>
          <p:cNvGrpSpPr/>
          <p:nvPr/>
        </p:nvGrpSpPr>
        <p:grpSpPr>
          <a:xfrm rot="0">
            <a:off x="6250261" y="2226096"/>
            <a:ext cx="604566" cy="6045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9" id="9"/>
          <p:cNvGrpSpPr/>
          <p:nvPr/>
        </p:nvGrpSpPr>
        <p:grpSpPr>
          <a:xfrm rot="0">
            <a:off x="5482599" y="681913"/>
            <a:ext cx="637633" cy="6376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2" id="12"/>
          <p:cNvGrpSpPr/>
          <p:nvPr/>
        </p:nvGrpSpPr>
        <p:grpSpPr>
          <a:xfrm rot="0">
            <a:off x="-919392" y="0"/>
            <a:ext cx="7172629" cy="10284335"/>
            <a:chOff x="0" y="0"/>
            <a:chExt cx="20508404" cy="29405580"/>
          </a:xfrm>
        </p:grpSpPr>
        <p:sp>
          <p:nvSpPr>
            <p:cNvPr name="Freeform 13" id="13"/>
            <p:cNvSpPr/>
            <p:nvPr/>
          </p:nvSpPr>
          <p:spPr>
            <a:xfrm flipH="false" flipV="false" rot="0">
              <a:off x="0" y="0"/>
              <a:ext cx="20508340" cy="29405579"/>
            </a:xfrm>
            <a:custGeom>
              <a:avLst/>
              <a:gdLst/>
              <a:ahLst/>
              <a:cxnLst/>
              <a:rect r="r" b="b" t="t" l="l"/>
              <a:pathLst>
                <a:path h="29405579" w="20508340">
                  <a:moveTo>
                    <a:pt x="0" y="0"/>
                  </a:moveTo>
                  <a:lnTo>
                    <a:pt x="0" y="29405579"/>
                  </a:lnTo>
                  <a:lnTo>
                    <a:pt x="20493101" y="29405579"/>
                  </a:lnTo>
                  <a:cubicBezTo>
                    <a:pt x="20493101" y="29405579"/>
                    <a:pt x="20508088" y="29221937"/>
                    <a:pt x="20508340" y="28880941"/>
                  </a:cubicBezTo>
                  <a:lnTo>
                    <a:pt x="20508340" y="28861637"/>
                  </a:lnTo>
                  <a:cubicBezTo>
                    <a:pt x="20506944" y="27222704"/>
                    <a:pt x="20165061" y="22080345"/>
                    <a:pt x="16353155" y="16175735"/>
                  </a:cubicBezTo>
                  <a:cubicBezTo>
                    <a:pt x="12100560" y="9588373"/>
                    <a:pt x="10789031" y="5416550"/>
                    <a:pt x="10825226" y="0"/>
                  </a:cubicBezTo>
                  <a:close/>
                </a:path>
              </a:pathLst>
            </a:custGeom>
            <a:blipFill>
              <a:blip r:embed="rId4"/>
              <a:stretch>
                <a:fillRect l="-78049" t="0" r="-78049" b="0"/>
              </a:stretch>
            </a:blipFill>
          </p:spPr>
        </p:sp>
      </p:grpSp>
      <p:sp>
        <p:nvSpPr>
          <p:cNvPr name="Freeform 14" id="14"/>
          <p:cNvSpPr/>
          <p:nvPr/>
        </p:nvSpPr>
        <p:spPr>
          <a:xfrm flipH="false" flipV="false" rot="2903702">
            <a:off x="-6686436" y="6286174"/>
            <a:ext cx="10909314" cy="3709167"/>
          </a:xfrm>
          <a:custGeom>
            <a:avLst/>
            <a:gdLst/>
            <a:ahLst/>
            <a:cxnLst/>
            <a:rect r="r" b="b" t="t" l="l"/>
            <a:pathLst>
              <a:path h="3709167" w="10909314">
                <a:moveTo>
                  <a:pt x="0" y="0"/>
                </a:moveTo>
                <a:lnTo>
                  <a:pt x="10909314" y="0"/>
                </a:lnTo>
                <a:lnTo>
                  <a:pt x="10909314" y="3709166"/>
                </a:lnTo>
                <a:lnTo>
                  <a:pt x="0" y="3709166"/>
                </a:lnTo>
                <a:lnTo>
                  <a:pt x="0"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7971698" y="2187996"/>
            <a:ext cx="10052048" cy="7291706"/>
          </a:xfrm>
          <a:prstGeom prst="rect">
            <a:avLst/>
          </a:prstGeom>
        </p:spPr>
        <p:txBody>
          <a:bodyPr anchor="t" rtlCol="false" tIns="0" lIns="0" bIns="0" rIns="0">
            <a:spAutoFit/>
          </a:bodyPr>
          <a:lstStyle/>
          <a:p>
            <a:pPr algn="just">
              <a:lnSpc>
                <a:spcPts val="3379"/>
              </a:lnSpc>
            </a:pPr>
            <a:r>
              <a:rPr lang="en-US" sz="2599">
                <a:solidFill>
                  <a:srgbClr val="000000"/>
                </a:solidFill>
                <a:latin typeface="Poppins"/>
              </a:rPr>
              <a:t>Employee Age Distribution revealed peaks in the 34-36 age group and lows in the 58-60 range. Average Monthly Income Analysis unveiled the top salary for Manufacturing Director at, 183 and the lowest in Human Resources at, 528. Marital Status Exploration discovered the prevalence of married employees, with Research and Development leading at 1,350, contributing to the overall highest count of 2,883. Attrition Trends Examination revealed a peak of 588 occurrences over the years. Establishing a star schema and employing hierarchical drill-downs in Power BI streamline data organization and facilitate deeper analysis, while also enabling dynamic filtering, and enhancing data exploration and analysis. Ultimately, these findings empower HR professionals with actionable insights to optimize workforce management strategies and foster organizational growth, benefiting Psylią by facilitating the implementation of special steps. and providing valuable advice.</a:t>
            </a:r>
          </a:p>
        </p:txBody>
      </p:sp>
      <p:grpSp>
        <p:nvGrpSpPr>
          <p:cNvPr name="Group 16" id="16"/>
          <p:cNvGrpSpPr/>
          <p:nvPr/>
        </p:nvGrpSpPr>
        <p:grpSpPr>
          <a:xfrm rot="0">
            <a:off x="7782946" y="271606"/>
            <a:ext cx="7389652" cy="1349579"/>
            <a:chOff x="0" y="0"/>
            <a:chExt cx="1946246" cy="355445"/>
          </a:xfrm>
        </p:grpSpPr>
        <p:sp>
          <p:nvSpPr>
            <p:cNvPr name="Freeform 17" id="17"/>
            <p:cNvSpPr/>
            <p:nvPr/>
          </p:nvSpPr>
          <p:spPr>
            <a:xfrm flipH="false" flipV="false" rot="0">
              <a:off x="0" y="0"/>
              <a:ext cx="1946246" cy="355445"/>
            </a:xfrm>
            <a:custGeom>
              <a:avLst/>
              <a:gdLst/>
              <a:ahLst/>
              <a:cxnLst/>
              <a:rect r="r" b="b" t="t" l="l"/>
              <a:pathLst>
                <a:path h="355445" w="1946246">
                  <a:moveTo>
                    <a:pt x="53431" y="0"/>
                  </a:moveTo>
                  <a:lnTo>
                    <a:pt x="1892815" y="0"/>
                  </a:lnTo>
                  <a:cubicBezTo>
                    <a:pt x="1922324" y="0"/>
                    <a:pt x="1946246" y="23922"/>
                    <a:pt x="1946246" y="53431"/>
                  </a:cubicBezTo>
                  <a:lnTo>
                    <a:pt x="1946246" y="302013"/>
                  </a:lnTo>
                  <a:cubicBezTo>
                    <a:pt x="1946246" y="331523"/>
                    <a:pt x="1922324" y="355445"/>
                    <a:pt x="1892815" y="355445"/>
                  </a:cubicBezTo>
                  <a:lnTo>
                    <a:pt x="53431" y="355445"/>
                  </a:lnTo>
                  <a:cubicBezTo>
                    <a:pt x="39260" y="355445"/>
                    <a:pt x="25670" y="349815"/>
                    <a:pt x="15650" y="339795"/>
                  </a:cubicBezTo>
                  <a:cubicBezTo>
                    <a:pt x="5629" y="329775"/>
                    <a:pt x="0" y="316184"/>
                    <a:pt x="0" y="302013"/>
                  </a:cubicBezTo>
                  <a:lnTo>
                    <a:pt x="0" y="53431"/>
                  </a:lnTo>
                  <a:cubicBezTo>
                    <a:pt x="0" y="23922"/>
                    <a:pt x="23922" y="0"/>
                    <a:pt x="53431" y="0"/>
                  </a:cubicBezTo>
                  <a:close/>
                </a:path>
              </a:pathLst>
            </a:custGeom>
            <a:solidFill>
              <a:srgbClr val="0E8388"/>
            </a:solidFill>
          </p:spPr>
        </p:sp>
        <p:sp>
          <p:nvSpPr>
            <p:cNvPr name="TextBox 18" id="18"/>
            <p:cNvSpPr txBox="true"/>
            <p:nvPr/>
          </p:nvSpPr>
          <p:spPr>
            <a:xfrm>
              <a:off x="0" y="-57150"/>
              <a:ext cx="1946246" cy="41259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8160451" y="597797"/>
            <a:ext cx="8555259" cy="687672"/>
          </a:xfrm>
          <a:prstGeom prst="rect">
            <a:avLst/>
          </a:prstGeom>
        </p:spPr>
        <p:txBody>
          <a:bodyPr anchor="t" rtlCol="false" tIns="0" lIns="0" bIns="0" rIns="0">
            <a:spAutoFit/>
          </a:bodyPr>
          <a:lstStyle/>
          <a:p>
            <a:pPr>
              <a:lnSpc>
                <a:spcPts val="5084"/>
              </a:lnSpc>
            </a:pPr>
            <a:r>
              <a:rPr lang="en-US" sz="4499" spc="359">
                <a:solidFill>
                  <a:srgbClr val="FFFFFF"/>
                </a:solidFill>
                <a:latin typeface="Poppins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387093"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829281" y="2954304"/>
            <a:ext cx="7340471" cy="6282219"/>
          </a:xfrm>
          <a:custGeom>
            <a:avLst/>
            <a:gdLst/>
            <a:ahLst/>
            <a:cxnLst/>
            <a:rect r="r" b="b" t="t" l="l"/>
            <a:pathLst>
              <a:path h="6282219" w="7340471">
                <a:moveTo>
                  <a:pt x="0" y="0"/>
                </a:moveTo>
                <a:lnTo>
                  <a:pt x="7340471" y="0"/>
                </a:lnTo>
                <a:lnTo>
                  <a:pt x="7340471" y="6282220"/>
                </a:lnTo>
                <a:lnTo>
                  <a:pt x="0" y="62822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88624" y="10016500"/>
            <a:ext cx="13310752" cy="734301"/>
            <a:chOff x="0" y="0"/>
            <a:chExt cx="7366854" cy="406400"/>
          </a:xfrm>
        </p:grpSpPr>
        <p:sp>
          <p:nvSpPr>
            <p:cNvPr name="Freeform 9" id="9"/>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0" id="10"/>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131384" y="10016500"/>
            <a:ext cx="10025232" cy="734301"/>
            <a:chOff x="0" y="0"/>
            <a:chExt cx="5548478" cy="406400"/>
          </a:xfrm>
        </p:grpSpPr>
        <p:sp>
          <p:nvSpPr>
            <p:cNvPr name="Freeform 12" id="12"/>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3" id="13"/>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711997" y="5421145"/>
            <a:ext cx="1221784" cy="1201930"/>
          </a:xfrm>
          <a:custGeom>
            <a:avLst/>
            <a:gdLst/>
            <a:ahLst/>
            <a:cxnLst/>
            <a:rect r="r" b="b" t="t" l="l"/>
            <a:pathLst>
              <a:path h="1201930" w="1221784">
                <a:moveTo>
                  <a:pt x="0" y="0"/>
                </a:moveTo>
                <a:lnTo>
                  <a:pt x="1221784" y="0"/>
                </a:lnTo>
                <a:lnTo>
                  <a:pt x="1221784" y="1201930"/>
                </a:lnTo>
                <a:lnTo>
                  <a:pt x="0" y="12019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673822" y="2916204"/>
            <a:ext cx="10136409" cy="8148956"/>
          </a:xfrm>
          <a:prstGeom prst="rect">
            <a:avLst/>
          </a:prstGeom>
        </p:spPr>
        <p:txBody>
          <a:bodyPr anchor="t" rtlCol="false" tIns="0" lIns="0" bIns="0" rIns="0">
            <a:spAutoFit/>
          </a:bodyPr>
          <a:lstStyle/>
          <a:p>
            <a:pPr algn="just">
              <a:lnSpc>
                <a:spcPts val="3379"/>
              </a:lnSpc>
            </a:pPr>
            <a:r>
              <a:rPr lang="en-US" sz="2599">
                <a:solidFill>
                  <a:srgbClr val="000000"/>
                </a:solidFill>
                <a:latin typeface="Poppins"/>
              </a:rPr>
              <a:t>The project's goal is to enhance PSYLIQ's hiring strategies using a data-driven analysis. Starting with an ETL process, it involves extracting essential hiring data from PSYLIQ's records, including job roles, salary changes, and employment outcomes. During the transformation phase, data will be standardized and errors corrected using Power Query in Excel. The analysis in Power BI will focus on deep insights through advanced features, examining variables like departmental performance, marital status, and salary hikes using DAX for complex calculations. The final aim is to provide PSYLIQ's Hiring Department with actionable insights to optimize recruitment processes and attract top talent effectively.</a:t>
            </a:r>
          </a:p>
          <a:p>
            <a:pPr algn="just">
              <a:lnSpc>
                <a:spcPts val="3379"/>
              </a:lnSpc>
            </a:pPr>
          </a:p>
          <a:p>
            <a:pPr algn="just">
              <a:lnSpc>
                <a:spcPts val="3379"/>
              </a:lnSpc>
            </a:pPr>
          </a:p>
          <a:p>
            <a:pPr algn="just">
              <a:lnSpc>
                <a:spcPts val="3379"/>
              </a:lnSpc>
            </a:pPr>
          </a:p>
          <a:p>
            <a:pPr algn="just">
              <a:lnSpc>
                <a:spcPts val="3379"/>
              </a:lnSpc>
            </a:pPr>
          </a:p>
          <a:p>
            <a:pPr algn="just">
              <a:lnSpc>
                <a:spcPts val="3379"/>
              </a:lnSpc>
            </a:pPr>
          </a:p>
          <a:p>
            <a:pPr algn="just">
              <a:lnSpc>
                <a:spcPts val="3379"/>
              </a:lnSpc>
            </a:pPr>
          </a:p>
        </p:txBody>
      </p:sp>
      <p:sp>
        <p:nvSpPr>
          <p:cNvPr name="Freeform 16" id="16"/>
          <p:cNvSpPr/>
          <p:nvPr/>
        </p:nvSpPr>
        <p:spPr>
          <a:xfrm flipH="false" flipV="false" rot="0">
            <a:off x="2847912" y="-45625"/>
            <a:ext cx="2746780" cy="2746780"/>
          </a:xfrm>
          <a:custGeom>
            <a:avLst/>
            <a:gdLst/>
            <a:ahLst/>
            <a:cxnLst/>
            <a:rect r="r" b="b" t="t" l="l"/>
            <a:pathLst>
              <a:path h="2746780" w="2746780">
                <a:moveTo>
                  <a:pt x="0" y="0"/>
                </a:moveTo>
                <a:lnTo>
                  <a:pt x="2746780" y="0"/>
                </a:lnTo>
                <a:lnTo>
                  <a:pt x="2746780" y="2746781"/>
                </a:lnTo>
                <a:lnTo>
                  <a:pt x="0" y="2746781"/>
                </a:lnTo>
                <a:lnTo>
                  <a:pt x="0" y="0"/>
                </a:lnTo>
                <a:close/>
              </a:path>
            </a:pathLst>
          </a:custGeom>
          <a:blipFill>
            <a:blip r:embed="rId8"/>
            <a:stretch>
              <a:fillRect l="0" t="0" r="0" b="0"/>
            </a:stretch>
          </a:blipFill>
        </p:spPr>
      </p:sp>
      <p:sp>
        <p:nvSpPr>
          <p:cNvPr name="TextBox 17" id="17"/>
          <p:cNvSpPr txBox="true"/>
          <p:nvPr/>
        </p:nvSpPr>
        <p:spPr>
          <a:xfrm rot="0">
            <a:off x="4871991" y="1931552"/>
            <a:ext cx="9124835" cy="435224"/>
          </a:xfrm>
          <a:prstGeom prst="rect">
            <a:avLst/>
          </a:prstGeom>
        </p:spPr>
        <p:txBody>
          <a:bodyPr anchor="t" rtlCol="false" tIns="0" lIns="0" bIns="0" rIns="0">
            <a:spAutoFit/>
          </a:bodyPr>
          <a:lstStyle/>
          <a:p>
            <a:pPr algn="ctr">
              <a:lnSpc>
                <a:spcPts val="3277"/>
              </a:lnSpc>
            </a:pPr>
            <a:r>
              <a:rPr lang="en-US" sz="2900" spc="-87">
                <a:solidFill>
                  <a:srgbClr val="000000"/>
                </a:solidFill>
                <a:latin typeface="Poppins Bold"/>
              </a:rPr>
              <a:t>Clarify the project's overall objectives and goals.</a:t>
            </a:r>
          </a:p>
        </p:txBody>
      </p:sp>
      <p:sp>
        <p:nvSpPr>
          <p:cNvPr name="TextBox 18" id="18"/>
          <p:cNvSpPr txBox="true"/>
          <p:nvPr/>
        </p:nvSpPr>
        <p:spPr>
          <a:xfrm rot="0">
            <a:off x="13137633" y="3075536"/>
            <a:ext cx="2023184" cy="490382"/>
          </a:xfrm>
          <a:prstGeom prst="rect">
            <a:avLst/>
          </a:prstGeom>
        </p:spPr>
        <p:txBody>
          <a:bodyPr anchor="t" rtlCol="false" tIns="0" lIns="0" bIns="0" rIns="0">
            <a:spAutoFit/>
          </a:bodyPr>
          <a:lstStyle/>
          <a:p>
            <a:pPr>
              <a:lnSpc>
                <a:spcPts val="1880"/>
              </a:lnSpc>
            </a:pPr>
            <a:r>
              <a:rPr lang="en-US" sz="1664" spc="-49">
                <a:solidFill>
                  <a:srgbClr val="000000"/>
                </a:solidFill>
                <a:latin typeface="Poppins Bold"/>
              </a:rPr>
              <a:t>ETL (Extract, Transform, Load)</a:t>
            </a:r>
          </a:p>
        </p:txBody>
      </p:sp>
      <p:sp>
        <p:nvSpPr>
          <p:cNvPr name="TextBox 19" id="19"/>
          <p:cNvSpPr txBox="true"/>
          <p:nvPr/>
        </p:nvSpPr>
        <p:spPr>
          <a:xfrm rot="0">
            <a:off x="13487924" y="8684624"/>
            <a:ext cx="2023184" cy="333535"/>
          </a:xfrm>
          <a:prstGeom prst="rect">
            <a:avLst/>
          </a:prstGeom>
        </p:spPr>
        <p:txBody>
          <a:bodyPr anchor="t" rtlCol="false" tIns="0" lIns="0" bIns="0" rIns="0">
            <a:spAutoFit/>
          </a:bodyPr>
          <a:lstStyle/>
          <a:p>
            <a:pPr>
              <a:lnSpc>
                <a:spcPts val="2445"/>
              </a:lnSpc>
            </a:pPr>
            <a:r>
              <a:rPr lang="en-US" sz="2164" spc="-64">
                <a:solidFill>
                  <a:srgbClr val="000000"/>
                </a:solidFill>
                <a:latin typeface="Poppins Bold"/>
              </a:rPr>
              <a:t>Insights</a:t>
            </a:r>
          </a:p>
        </p:txBody>
      </p:sp>
      <p:sp>
        <p:nvSpPr>
          <p:cNvPr name="TextBox 20" id="20"/>
          <p:cNvSpPr txBox="true"/>
          <p:nvPr/>
        </p:nvSpPr>
        <p:spPr>
          <a:xfrm rot="0">
            <a:off x="15869966" y="6012585"/>
            <a:ext cx="2023184" cy="292669"/>
          </a:xfrm>
          <a:prstGeom prst="rect">
            <a:avLst/>
          </a:prstGeom>
        </p:spPr>
        <p:txBody>
          <a:bodyPr anchor="t" rtlCol="false" tIns="0" lIns="0" bIns="0" rIns="0">
            <a:spAutoFit/>
          </a:bodyPr>
          <a:lstStyle/>
          <a:p>
            <a:pPr>
              <a:lnSpc>
                <a:spcPts val="2106"/>
              </a:lnSpc>
            </a:pPr>
            <a:r>
              <a:rPr lang="en-US" sz="1864" spc="-55">
                <a:solidFill>
                  <a:srgbClr val="000000"/>
                </a:solidFill>
                <a:latin typeface="Poppins Bold"/>
              </a:rPr>
              <a:t> Power Query</a:t>
            </a:r>
          </a:p>
        </p:txBody>
      </p:sp>
      <p:sp>
        <p:nvSpPr>
          <p:cNvPr name="TextBox 21" id="21"/>
          <p:cNvSpPr txBox="true"/>
          <p:nvPr/>
        </p:nvSpPr>
        <p:spPr>
          <a:xfrm rot="0">
            <a:off x="15530751" y="4247482"/>
            <a:ext cx="2116041" cy="525024"/>
          </a:xfrm>
          <a:prstGeom prst="rect">
            <a:avLst/>
          </a:prstGeom>
        </p:spPr>
        <p:txBody>
          <a:bodyPr anchor="t" rtlCol="false" tIns="0" lIns="0" bIns="0" rIns="0">
            <a:spAutoFit/>
          </a:bodyPr>
          <a:lstStyle/>
          <a:p>
            <a:pPr>
              <a:lnSpc>
                <a:spcPts val="2028"/>
              </a:lnSpc>
            </a:pPr>
            <a:r>
              <a:rPr lang="en-US" sz="1635" spc="-49">
                <a:solidFill>
                  <a:srgbClr val="FFFFFF"/>
                </a:solidFill>
                <a:latin typeface="Poppins Bold"/>
              </a:rPr>
              <a:t>DAX (Data Analysis Expressions)</a:t>
            </a:r>
          </a:p>
        </p:txBody>
      </p:sp>
      <p:sp>
        <p:nvSpPr>
          <p:cNvPr name="TextBox 22" id="22"/>
          <p:cNvSpPr txBox="true"/>
          <p:nvPr/>
        </p:nvSpPr>
        <p:spPr>
          <a:xfrm rot="0">
            <a:off x="15530751" y="7543504"/>
            <a:ext cx="2116041" cy="333408"/>
          </a:xfrm>
          <a:prstGeom prst="rect">
            <a:avLst/>
          </a:prstGeom>
        </p:spPr>
        <p:txBody>
          <a:bodyPr anchor="t" rtlCol="false" tIns="0" lIns="0" bIns="0" rIns="0">
            <a:spAutoFit/>
          </a:bodyPr>
          <a:lstStyle/>
          <a:p>
            <a:pPr>
              <a:lnSpc>
                <a:spcPts val="2429"/>
              </a:lnSpc>
            </a:pPr>
            <a:r>
              <a:rPr lang="en-US" sz="2150" spc="-64">
                <a:solidFill>
                  <a:srgbClr val="FFFFFF"/>
                </a:solidFill>
                <a:latin typeface="Poppins Bold"/>
              </a:rPr>
              <a:t>Empowering </a:t>
            </a:r>
          </a:p>
        </p:txBody>
      </p:sp>
      <p:sp>
        <p:nvSpPr>
          <p:cNvPr name="TextBox 23" id="23"/>
          <p:cNvSpPr txBox="true"/>
          <p:nvPr/>
        </p:nvSpPr>
        <p:spPr>
          <a:xfrm rot="0">
            <a:off x="5598997" y="1282462"/>
            <a:ext cx="7538637" cy="555813"/>
          </a:xfrm>
          <a:prstGeom prst="rect">
            <a:avLst/>
          </a:prstGeom>
        </p:spPr>
        <p:txBody>
          <a:bodyPr anchor="t" rtlCol="false" tIns="0" lIns="0" bIns="0" rIns="0">
            <a:spAutoFit/>
          </a:bodyPr>
          <a:lstStyle/>
          <a:p>
            <a:pPr algn="ctr">
              <a:lnSpc>
                <a:spcPts val="4068"/>
              </a:lnSpc>
            </a:pPr>
            <a:r>
              <a:rPr lang="en-US" sz="3600" spc="-108">
                <a:solidFill>
                  <a:srgbClr val="FF3131"/>
                </a:solidFill>
                <a:latin typeface="Poppins Bold"/>
              </a:rPr>
              <a:t>APPROACH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21612">
            <a:off x="3638115" y="1896865"/>
            <a:ext cx="14314219" cy="4992084"/>
          </a:xfrm>
          <a:custGeom>
            <a:avLst/>
            <a:gdLst/>
            <a:ahLst/>
            <a:cxnLst/>
            <a:rect r="r" b="b" t="t" l="l"/>
            <a:pathLst>
              <a:path h="4992084" w="14314219">
                <a:moveTo>
                  <a:pt x="0" y="0"/>
                </a:moveTo>
                <a:lnTo>
                  <a:pt x="14314219" y="0"/>
                </a:lnTo>
                <a:lnTo>
                  <a:pt x="14314219" y="4992084"/>
                </a:lnTo>
                <a:lnTo>
                  <a:pt x="0" y="4992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53601" y="5"/>
            <a:ext cx="8713725" cy="10289235"/>
            <a:chOff x="0" y="0"/>
            <a:chExt cx="21042033" cy="24846598"/>
          </a:xfrm>
        </p:grpSpPr>
        <p:sp>
          <p:nvSpPr>
            <p:cNvPr name="Freeform 4" id="4"/>
            <p:cNvSpPr/>
            <p:nvPr/>
          </p:nvSpPr>
          <p:spPr>
            <a:xfrm flipH="false" flipV="false" rot="0">
              <a:off x="-658495" y="0"/>
              <a:ext cx="21700490" cy="24846662"/>
            </a:xfrm>
            <a:custGeom>
              <a:avLst/>
              <a:gdLst/>
              <a:ahLst/>
              <a:cxnLst/>
              <a:rect r="r" b="b" t="t" l="l"/>
              <a:pathLst>
                <a:path h="24846662" w="21700490">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a:blip r:embed="rId4"/>
              <a:stretch>
                <a:fillRect l="-50132" t="0" r="-26989" b="0"/>
              </a:stretch>
            </a:blipFill>
          </p:spPr>
        </p:sp>
      </p:grpSp>
      <p:sp>
        <p:nvSpPr>
          <p:cNvPr name="Freeform 5" id="5"/>
          <p:cNvSpPr/>
          <p:nvPr/>
        </p:nvSpPr>
        <p:spPr>
          <a:xfrm flipH="true" flipV="false" rot="-2967198">
            <a:off x="12833343" y="6024265"/>
            <a:ext cx="10909314" cy="3709167"/>
          </a:xfrm>
          <a:custGeom>
            <a:avLst/>
            <a:gdLst/>
            <a:ahLst/>
            <a:cxnLst/>
            <a:rect r="r" b="b" t="t" l="l"/>
            <a:pathLst>
              <a:path h="3709167" w="10909314">
                <a:moveTo>
                  <a:pt x="10909314" y="0"/>
                </a:moveTo>
                <a:lnTo>
                  <a:pt x="0" y="0"/>
                </a:lnTo>
                <a:lnTo>
                  <a:pt x="0" y="3709167"/>
                </a:lnTo>
                <a:lnTo>
                  <a:pt x="10909314" y="3709167"/>
                </a:lnTo>
                <a:lnTo>
                  <a:pt x="10909314"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165433" y="946396"/>
            <a:ext cx="857867" cy="857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9" id="9"/>
          <p:cNvGrpSpPr/>
          <p:nvPr/>
        </p:nvGrpSpPr>
        <p:grpSpPr>
          <a:xfrm rot="0">
            <a:off x="9651318" y="2226096"/>
            <a:ext cx="604566" cy="6045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2" id="12"/>
          <p:cNvGrpSpPr/>
          <p:nvPr/>
        </p:nvGrpSpPr>
        <p:grpSpPr>
          <a:xfrm rot="0">
            <a:off x="10476408" y="681913"/>
            <a:ext cx="637633" cy="6376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Freeform 15" id="15"/>
          <p:cNvSpPr/>
          <p:nvPr/>
        </p:nvSpPr>
        <p:spPr>
          <a:xfrm flipH="false" flipV="false" rot="0">
            <a:off x="577976" y="446932"/>
            <a:ext cx="1856795" cy="1856795"/>
          </a:xfrm>
          <a:custGeom>
            <a:avLst/>
            <a:gdLst/>
            <a:ahLst/>
            <a:cxnLst/>
            <a:rect r="r" b="b" t="t" l="l"/>
            <a:pathLst>
              <a:path h="1856795" w="1856795">
                <a:moveTo>
                  <a:pt x="0" y="0"/>
                </a:moveTo>
                <a:lnTo>
                  <a:pt x="1856795" y="0"/>
                </a:lnTo>
                <a:lnTo>
                  <a:pt x="1856795" y="1856794"/>
                </a:lnTo>
                <a:lnTo>
                  <a:pt x="0" y="1856794"/>
                </a:lnTo>
                <a:lnTo>
                  <a:pt x="0" y="0"/>
                </a:lnTo>
                <a:close/>
              </a:path>
            </a:pathLst>
          </a:custGeom>
          <a:blipFill>
            <a:blip r:embed="rId7"/>
            <a:stretch>
              <a:fillRect l="0" t="0" r="0" b="0"/>
            </a:stretch>
          </a:blipFill>
        </p:spPr>
      </p:sp>
      <p:sp>
        <p:nvSpPr>
          <p:cNvPr name="TextBox 16" id="16"/>
          <p:cNvSpPr txBox="true"/>
          <p:nvPr/>
        </p:nvSpPr>
        <p:spPr>
          <a:xfrm rot="0">
            <a:off x="2224618" y="1165367"/>
            <a:ext cx="3361480" cy="391315"/>
          </a:xfrm>
          <a:prstGeom prst="rect">
            <a:avLst/>
          </a:prstGeom>
        </p:spPr>
        <p:txBody>
          <a:bodyPr anchor="t" rtlCol="false" tIns="0" lIns="0" bIns="0" rIns="0">
            <a:spAutoFit/>
          </a:bodyPr>
          <a:lstStyle/>
          <a:p>
            <a:pPr>
              <a:lnSpc>
                <a:spcPts val="2895"/>
              </a:lnSpc>
            </a:pPr>
            <a:r>
              <a:rPr lang="en-US" sz="2540">
                <a:solidFill>
                  <a:srgbClr val="000000"/>
                </a:solidFill>
                <a:latin typeface="Poppins Bold"/>
              </a:rPr>
              <a:t>Psyliq</a:t>
            </a:r>
          </a:p>
        </p:txBody>
      </p:sp>
      <p:sp>
        <p:nvSpPr>
          <p:cNvPr name="TextBox 17" id="17"/>
          <p:cNvSpPr txBox="true"/>
          <p:nvPr/>
        </p:nvSpPr>
        <p:spPr>
          <a:xfrm rot="0">
            <a:off x="2224618" y="1565898"/>
            <a:ext cx="2313127" cy="255201"/>
          </a:xfrm>
          <a:prstGeom prst="rect">
            <a:avLst/>
          </a:prstGeom>
        </p:spPr>
        <p:txBody>
          <a:bodyPr anchor="t" rtlCol="false" tIns="0" lIns="0" bIns="0" rIns="0">
            <a:spAutoFit/>
          </a:bodyPr>
          <a:lstStyle/>
          <a:p>
            <a:pPr>
              <a:lnSpc>
                <a:spcPts val="1957"/>
              </a:lnSpc>
            </a:pPr>
            <a:r>
              <a:rPr lang="en-US" sz="1717">
                <a:solidFill>
                  <a:srgbClr val="000000"/>
                </a:solidFill>
                <a:latin typeface="Poppins"/>
              </a:rPr>
              <a:t>Internship</a:t>
            </a:r>
          </a:p>
        </p:txBody>
      </p:sp>
      <p:sp>
        <p:nvSpPr>
          <p:cNvPr name="TextBox 18" id="18"/>
          <p:cNvSpPr txBox="true"/>
          <p:nvPr/>
        </p:nvSpPr>
        <p:spPr>
          <a:xfrm rot="0">
            <a:off x="317470" y="3875590"/>
            <a:ext cx="8255502" cy="3147070"/>
          </a:xfrm>
          <a:prstGeom prst="rect">
            <a:avLst/>
          </a:prstGeom>
        </p:spPr>
        <p:txBody>
          <a:bodyPr anchor="t" rtlCol="false" tIns="0" lIns="0" bIns="0" rIns="0">
            <a:spAutoFit/>
          </a:bodyPr>
          <a:lstStyle/>
          <a:p>
            <a:pPr algn="ctr">
              <a:lnSpc>
                <a:spcPts val="11991"/>
              </a:lnSpc>
            </a:pPr>
            <a:r>
              <a:rPr lang="en-US" sz="10518" spc="1935">
                <a:solidFill>
                  <a:srgbClr val="0E8388"/>
                </a:solidFill>
                <a:latin typeface="Poppins Bold"/>
              </a:rPr>
              <a:t>Thank </a:t>
            </a:r>
          </a:p>
          <a:p>
            <a:pPr algn="ctr">
              <a:lnSpc>
                <a:spcPts val="11991"/>
              </a:lnSpc>
            </a:pPr>
            <a:r>
              <a:rPr lang="en-US" sz="10518" spc="1935">
                <a:solidFill>
                  <a:srgbClr val="0E8388"/>
                </a:solidFill>
                <a:latin typeface="Poppins Bold"/>
              </a:rPr>
              <a:t>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018150" y="5932743"/>
            <a:ext cx="13655680" cy="7561980"/>
            <a:chOff x="0" y="0"/>
            <a:chExt cx="733891" cy="406400"/>
          </a:xfrm>
        </p:grpSpPr>
        <p:sp>
          <p:nvSpPr>
            <p:cNvPr name="Freeform 3" id="3"/>
            <p:cNvSpPr/>
            <p:nvPr/>
          </p:nvSpPr>
          <p:spPr>
            <a:xfrm flipH="false" flipV="false" rot="0">
              <a:off x="0" y="0"/>
              <a:ext cx="733891" cy="406400"/>
            </a:xfrm>
            <a:custGeom>
              <a:avLst/>
              <a:gdLst/>
              <a:ahLst/>
              <a:cxnLst/>
              <a:rect r="r" b="b" t="t" l="l"/>
              <a:pathLst>
                <a:path h="406400" w="733891">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w="123825" cap="sq">
              <a:solidFill>
                <a:srgbClr val="FDB034"/>
              </a:solidFill>
              <a:prstDash val="solid"/>
              <a:miter/>
            </a:ln>
          </p:spPr>
        </p:sp>
        <p:sp>
          <p:nvSpPr>
            <p:cNvPr name="TextBox 4" id="4"/>
            <p:cNvSpPr txBox="true"/>
            <p:nvPr/>
          </p:nvSpPr>
          <p:spPr>
            <a:xfrm>
              <a:off x="0" y="0"/>
              <a:ext cx="733891" cy="406400"/>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5400000">
            <a:off x="6650470" y="5932743"/>
            <a:ext cx="13655680" cy="7561980"/>
            <a:chOff x="0" y="0"/>
            <a:chExt cx="733891" cy="406400"/>
          </a:xfrm>
        </p:grpSpPr>
        <p:sp>
          <p:nvSpPr>
            <p:cNvPr name="Freeform 6" id="6"/>
            <p:cNvSpPr/>
            <p:nvPr/>
          </p:nvSpPr>
          <p:spPr>
            <a:xfrm flipH="false" flipV="false" rot="0">
              <a:off x="0" y="0"/>
              <a:ext cx="733891" cy="406400"/>
            </a:xfrm>
            <a:custGeom>
              <a:avLst/>
              <a:gdLst/>
              <a:ahLst/>
              <a:cxnLst/>
              <a:rect r="r" b="b" t="t" l="l"/>
              <a:pathLst>
                <a:path h="406400" w="733891">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w="123825" cap="sq">
              <a:solidFill>
                <a:srgbClr val="FDB034"/>
              </a:solidFill>
              <a:prstDash val="solid"/>
              <a:miter/>
            </a:ln>
          </p:spPr>
        </p:sp>
        <p:sp>
          <p:nvSpPr>
            <p:cNvPr name="TextBox 7" id="7"/>
            <p:cNvSpPr txBox="true"/>
            <p:nvPr/>
          </p:nvSpPr>
          <p:spPr>
            <a:xfrm>
              <a:off x="0" y="0"/>
              <a:ext cx="733891" cy="406400"/>
            </a:xfrm>
            <a:prstGeom prst="rect">
              <a:avLst/>
            </a:prstGeom>
          </p:spPr>
          <p:txBody>
            <a:bodyPr anchor="ctr" rtlCol="false" tIns="50800" lIns="50800" bIns="50800" rIns="50800"/>
            <a:lstStyle/>
            <a:p>
              <a:pPr algn="ctr">
                <a:lnSpc>
                  <a:spcPts val="1855"/>
                </a:lnSpc>
              </a:pPr>
            </a:p>
          </p:txBody>
        </p:sp>
      </p:grpSp>
      <p:sp>
        <p:nvSpPr>
          <p:cNvPr name="Freeform 8" id="8"/>
          <p:cNvSpPr/>
          <p:nvPr/>
        </p:nvSpPr>
        <p:spPr>
          <a:xfrm flipH="false" flipV="false" rot="0">
            <a:off x="3510165" y="1779018"/>
            <a:ext cx="2599050" cy="2599050"/>
          </a:xfrm>
          <a:custGeom>
            <a:avLst/>
            <a:gdLst/>
            <a:ahLst/>
            <a:cxnLst/>
            <a:rect r="r" b="b" t="t" l="l"/>
            <a:pathLst>
              <a:path h="2599050" w="2599050">
                <a:moveTo>
                  <a:pt x="0" y="0"/>
                </a:moveTo>
                <a:lnTo>
                  <a:pt x="2599050" y="0"/>
                </a:lnTo>
                <a:lnTo>
                  <a:pt x="2599050" y="2599050"/>
                </a:lnTo>
                <a:lnTo>
                  <a:pt x="0" y="2599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706174" y="1975026"/>
            <a:ext cx="2207033" cy="2207033"/>
          </a:xfrm>
          <a:custGeom>
            <a:avLst/>
            <a:gdLst/>
            <a:ahLst/>
            <a:cxnLst/>
            <a:rect r="r" b="b" t="t" l="l"/>
            <a:pathLst>
              <a:path h="2207033" w="2207033">
                <a:moveTo>
                  <a:pt x="0" y="0"/>
                </a:moveTo>
                <a:lnTo>
                  <a:pt x="2207032" y="0"/>
                </a:lnTo>
                <a:lnTo>
                  <a:pt x="2207032" y="2207033"/>
                </a:lnTo>
                <a:lnTo>
                  <a:pt x="0" y="2207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178785" y="1779018"/>
            <a:ext cx="2599050" cy="2599050"/>
          </a:xfrm>
          <a:custGeom>
            <a:avLst/>
            <a:gdLst/>
            <a:ahLst/>
            <a:cxnLst/>
            <a:rect r="r" b="b" t="t" l="l"/>
            <a:pathLst>
              <a:path h="2599050" w="2599050">
                <a:moveTo>
                  <a:pt x="0" y="0"/>
                </a:moveTo>
                <a:lnTo>
                  <a:pt x="2599050" y="0"/>
                </a:lnTo>
                <a:lnTo>
                  <a:pt x="2599050" y="2599050"/>
                </a:lnTo>
                <a:lnTo>
                  <a:pt x="0" y="2599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377073" y="1975026"/>
            <a:ext cx="2207033" cy="2207033"/>
          </a:xfrm>
          <a:custGeom>
            <a:avLst/>
            <a:gdLst/>
            <a:ahLst/>
            <a:cxnLst/>
            <a:rect r="r" b="b" t="t" l="l"/>
            <a:pathLst>
              <a:path h="2207033" w="2207033">
                <a:moveTo>
                  <a:pt x="0" y="0"/>
                </a:moveTo>
                <a:lnTo>
                  <a:pt x="2207033" y="0"/>
                </a:lnTo>
                <a:lnTo>
                  <a:pt x="2207033" y="2207033"/>
                </a:lnTo>
                <a:lnTo>
                  <a:pt x="0" y="2207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820610" y="2089463"/>
            <a:ext cx="1978160" cy="1978160"/>
          </a:xfrm>
          <a:custGeom>
            <a:avLst/>
            <a:gdLst/>
            <a:ahLst/>
            <a:cxnLst/>
            <a:rect r="r" b="b" t="t" l="l"/>
            <a:pathLst>
              <a:path h="1978160" w="1978160">
                <a:moveTo>
                  <a:pt x="0" y="0"/>
                </a:moveTo>
                <a:lnTo>
                  <a:pt x="1978160" y="0"/>
                </a:lnTo>
                <a:lnTo>
                  <a:pt x="1978160" y="1978160"/>
                </a:lnTo>
                <a:lnTo>
                  <a:pt x="0" y="1978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491510" y="2089463"/>
            <a:ext cx="1978160" cy="1978160"/>
          </a:xfrm>
          <a:custGeom>
            <a:avLst/>
            <a:gdLst/>
            <a:ahLst/>
            <a:cxnLst/>
            <a:rect r="r" b="b" t="t" l="l"/>
            <a:pathLst>
              <a:path h="1978160" w="1978160">
                <a:moveTo>
                  <a:pt x="0" y="0"/>
                </a:moveTo>
                <a:lnTo>
                  <a:pt x="1978160" y="0"/>
                </a:lnTo>
                <a:lnTo>
                  <a:pt x="1978160" y="1978160"/>
                </a:lnTo>
                <a:lnTo>
                  <a:pt x="0" y="1978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520999">
            <a:off x="12455024" y="-1230096"/>
            <a:ext cx="6240735" cy="2176456"/>
          </a:xfrm>
          <a:custGeom>
            <a:avLst/>
            <a:gdLst/>
            <a:ahLst/>
            <a:cxnLst/>
            <a:rect r="r" b="b" t="t" l="l"/>
            <a:pathLst>
              <a:path h="2176456" w="6240735">
                <a:moveTo>
                  <a:pt x="0" y="0"/>
                </a:moveTo>
                <a:lnTo>
                  <a:pt x="6240735" y="0"/>
                </a:lnTo>
                <a:lnTo>
                  <a:pt x="6240735" y="2176456"/>
                </a:lnTo>
                <a:lnTo>
                  <a:pt x="0" y="21764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true" rot="-201626">
            <a:off x="-440482" y="-1269646"/>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067244" y="2355586"/>
            <a:ext cx="1484892" cy="1445914"/>
          </a:xfrm>
          <a:custGeom>
            <a:avLst/>
            <a:gdLst/>
            <a:ahLst/>
            <a:cxnLst/>
            <a:rect r="r" b="b" t="t" l="l"/>
            <a:pathLst>
              <a:path h="1445914" w="1484892">
                <a:moveTo>
                  <a:pt x="0" y="0"/>
                </a:moveTo>
                <a:lnTo>
                  <a:pt x="1484892" y="0"/>
                </a:lnTo>
                <a:lnTo>
                  <a:pt x="1484892" y="1445914"/>
                </a:lnTo>
                <a:lnTo>
                  <a:pt x="0" y="14459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2725435" y="2458372"/>
            <a:ext cx="1510310" cy="1240342"/>
          </a:xfrm>
          <a:custGeom>
            <a:avLst/>
            <a:gdLst/>
            <a:ahLst/>
            <a:cxnLst/>
            <a:rect r="r" b="b" t="t" l="l"/>
            <a:pathLst>
              <a:path h="1240342" w="1510310">
                <a:moveTo>
                  <a:pt x="0" y="0"/>
                </a:moveTo>
                <a:lnTo>
                  <a:pt x="1510310" y="0"/>
                </a:lnTo>
                <a:lnTo>
                  <a:pt x="1510310" y="1240342"/>
                </a:lnTo>
                <a:lnTo>
                  <a:pt x="0" y="1240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6501477" y="1009650"/>
            <a:ext cx="5285047" cy="899254"/>
          </a:xfrm>
          <a:prstGeom prst="rect">
            <a:avLst/>
          </a:prstGeom>
        </p:spPr>
        <p:txBody>
          <a:bodyPr anchor="t" rtlCol="false" tIns="0" lIns="0" bIns="0" rIns="0">
            <a:spAutoFit/>
          </a:bodyPr>
          <a:lstStyle/>
          <a:p>
            <a:pPr algn="ctr">
              <a:lnSpc>
                <a:spcPts val="6553"/>
              </a:lnSpc>
            </a:pPr>
            <a:r>
              <a:rPr lang="en-US" sz="5799" spc="-173">
                <a:solidFill>
                  <a:srgbClr val="000000"/>
                </a:solidFill>
                <a:latin typeface="Poppins Bold"/>
              </a:rPr>
              <a:t>TECH-STACK</a:t>
            </a:r>
          </a:p>
        </p:txBody>
      </p:sp>
      <p:sp>
        <p:nvSpPr>
          <p:cNvPr name="TextBox 19" id="19"/>
          <p:cNvSpPr txBox="true"/>
          <p:nvPr/>
        </p:nvSpPr>
        <p:spPr>
          <a:xfrm rot="0">
            <a:off x="1776607" y="5562880"/>
            <a:ext cx="6066165" cy="2412055"/>
          </a:xfrm>
          <a:prstGeom prst="rect">
            <a:avLst/>
          </a:prstGeom>
        </p:spPr>
        <p:txBody>
          <a:bodyPr anchor="t" rtlCol="false" tIns="0" lIns="0" bIns="0" rIns="0">
            <a:spAutoFit/>
          </a:bodyPr>
          <a:lstStyle/>
          <a:p>
            <a:pPr algn="just">
              <a:lnSpc>
                <a:spcPts val="2740"/>
              </a:lnSpc>
            </a:pPr>
            <a:r>
              <a:rPr lang="en-US" sz="2303">
                <a:solidFill>
                  <a:srgbClr val="FFFFFF"/>
                </a:solidFill>
                <a:latin typeface="Poppins"/>
              </a:rPr>
              <a:t>A wide number of industries, including business, finance, education, and research, utilize Microsoft Excel extensively because of its versatility and diversity of uses.</a:t>
            </a:r>
          </a:p>
          <a:p>
            <a:pPr algn="just">
              <a:lnSpc>
                <a:spcPts val="2740"/>
              </a:lnSpc>
            </a:pPr>
          </a:p>
          <a:p>
            <a:pPr algn="just">
              <a:lnSpc>
                <a:spcPts val="2740"/>
              </a:lnSpc>
            </a:pPr>
          </a:p>
        </p:txBody>
      </p:sp>
      <p:sp>
        <p:nvSpPr>
          <p:cNvPr name="TextBox 20" id="20"/>
          <p:cNvSpPr txBox="true"/>
          <p:nvPr/>
        </p:nvSpPr>
        <p:spPr>
          <a:xfrm rot="0">
            <a:off x="10445227" y="5553355"/>
            <a:ext cx="6066165" cy="1831190"/>
          </a:xfrm>
          <a:prstGeom prst="rect">
            <a:avLst/>
          </a:prstGeom>
        </p:spPr>
        <p:txBody>
          <a:bodyPr anchor="t" rtlCol="false" tIns="0" lIns="0" bIns="0" rIns="0">
            <a:spAutoFit/>
          </a:bodyPr>
          <a:lstStyle/>
          <a:p>
            <a:pPr algn="just">
              <a:lnSpc>
                <a:spcPts val="2859"/>
              </a:lnSpc>
            </a:pPr>
            <a:r>
              <a:rPr lang="en-US" sz="2403">
                <a:solidFill>
                  <a:srgbClr val="FFFFFF"/>
                </a:solidFill>
                <a:latin typeface="Poppins"/>
              </a:rPr>
              <a:t>Power BI, serves as a potent business analytics tool, aiding in data visualization and analysis to inform decision-making processes by professionals worldwide.</a:t>
            </a:r>
          </a:p>
        </p:txBody>
      </p:sp>
      <p:sp>
        <p:nvSpPr>
          <p:cNvPr name="TextBox 21" id="21"/>
          <p:cNvSpPr txBox="true"/>
          <p:nvPr/>
        </p:nvSpPr>
        <p:spPr>
          <a:xfrm rot="0">
            <a:off x="2309072" y="4566360"/>
            <a:ext cx="5001235" cy="641200"/>
          </a:xfrm>
          <a:prstGeom prst="rect">
            <a:avLst/>
          </a:prstGeom>
        </p:spPr>
        <p:txBody>
          <a:bodyPr anchor="t" rtlCol="false" tIns="0" lIns="0" bIns="0" rIns="0">
            <a:spAutoFit/>
          </a:bodyPr>
          <a:lstStyle/>
          <a:p>
            <a:pPr algn="ctr">
              <a:lnSpc>
                <a:spcPts val="4687"/>
              </a:lnSpc>
            </a:pPr>
            <a:r>
              <a:rPr lang="en-US" sz="4148" spc="-124">
                <a:solidFill>
                  <a:srgbClr val="FFFFFF"/>
                </a:solidFill>
                <a:latin typeface="Poppins Bold"/>
              </a:rPr>
              <a:t>EXCEL</a:t>
            </a:r>
          </a:p>
        </p:txBody>
      </p:sp>
      <p:sp>
        <p:nvSpPr>
          <p:cNvPr name="TextBox 22" id="22"/>
          <p:cNvSpPr txBox="true"/>
          <p:nvPr/>
        </p:nvSpPr>
        <p:spPr>
          <a:xfrm rot="0">
            <a:off x="10977692" y="4566360"/>
            <a:ext cx="5001235" cy="641200"/>
          </a:xfrm>
          <a:prstGeom prst="rect">
            <a:avLst/>
          </a:prstGeom>
        </p:spPr>
        <p:txBody>
          <a:bodyPr anchor="t" rtlCol="false" tIns="0" lIns="0" bIns="0" rIns="0">
            <a:spAutoFit/>
          </a:bodyPr>
          <a:lstStyle/>
          <a:p>
            <a:pPr algn="ctr">
              <a:lnSpc>
                <a:spcPts val="4687"/>
              </a:lnSpc>
            </a:pPr>
            <a:r>
              <a:rPr lang="en-US" sz="4148" spc="-124">
                <a:solidFill>
                  <a:srgbClr val="FFFFFF"/>
                </a:solidFill>
                <a:latin typeface="Poppins Bold"/>
              </a:rPr>
              <a:t>POWER BI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true" rot="-6078727">
            <a:off x="11711727" y="2136379"/>
            <a:ext cx="14314219" cy="4992084"/>
          </a:xfrm>
          <a:custGeom>
            <a:avLst/>
            <a:gdLst/>
            <a:ahLst/>
            <a:cxnLst/>
            <a:rect r="r" b="b" t="t" l="l"/>
            <a:pathLst>
              <a:path h="4992084" w="14314219">
                <a:moveTo>
                  <a:pt x="0" y="4992084"/>
                </a:moveTo>
                <a:lnTo>
                  <a:pt x="14314219" y="4992084"/>
                </a:lnTo>
                <a:lnTo>
                  <a:pt x="14314219" y="0"/>
                </a:lnTo>
                <a:lnTo>
                  <a:pt x="0" y="0"/>
                </a:lnTo>
                <a:lnTo>
                  <a:pt x="0" y="4992084"/>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96988" y="896988"/>
            <a:ext cx="857867" cy="85786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7" id="7"/>
          <p:cNvGrpSpPr/>
          <p:nvPr/>
        </p:nvGrpSpPr>
        <p:grpSpPr>
          <a:xfrm rot="0">
            <a:off x="1249075" y="2176688"/>
            <a:ext cx="604566" cy="60456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0" id="10"/>
          <p:cNvGrpSpPr/>
          <p:nvPr/>
        </p:nvGrpSpPr>
        <p:grpSpPr>
          <a:xfrm rot="0">
            <a:off x="481414" y="632506"/>
            <a:ext cx="637633" cy="63763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Freeform 13" id="13"/>
          <p:cNvSpPr/>
          <p:nvPr/>
        </p:nvSpPr>
        <p:spPr>
          <a:xfrm flipH="false" flipV="false" rot="2903702">
            <a:off x="-6099048" y="6299337"/>
            <a:ext cx="10909314" cy="3709167"/>
          </a:xfrm>
          <a:custGeom>
            <a:avLst/>
            <a:gdLst/>
            <a:ahLst/>
            <a:cxnLst/>
            <a:rect r="r" b="b" t="t" l="l"/>
            <a:pathLst>
              <a:path h="3709167" w="10909314">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5083923" y="5124450"/>
            <a:ext cx="7758574" cy="1623568"/>
          </a:xfrm>
          <a:prstGeom prst="rect">
            <a:avLst/>
          </a:prstGeom>
        </p:spPr>
        <p:txBody>
          <a:bodyPr anchor="t" rtlCol="false" tIns="0" lIns="0" bIns="0" rIns="0">
            <a:spAutoFit/>
          </a:bodyPr>
          <a:lstStyle/>
          <a:p>
            <a:pPr algn="ctr">
              <a:lnSpc>
                <a:spcPts val="4181"/>
              </a:lnSpc>
            </a:pPr>
            <a:r>
              <a:rPr lang="en-US" sz="3700" spc="118">
                <a:solidFill>
                  <a:srgbClr val="000000"/>
                </a:solidFill>
                <a:latin typeface="Poppins"/>
              </a:rPr>
              <a:t>Brief discusses the key insights for the Project</a:t>
            </a:r>
          </a:p>
          <a:p>
            <a:pPr algn="ctr">
              <a:lnSpc>
                <a:spcPts val="4181"/>
              </a:lnSpc>
            </a:pPr>
          </a:p>
        </p:txBody>
      </p:sp>
      <p:sp>
        <p:nvSpPr>
          <p:cNvPr name="TextBox 15" id="15"/>
          <p:cNvSpPr txBox="true"/>
          <p:nvPr/>
        </p:nvSpPr>
        <p:spPr>
          <a:xfrm rot="0">
            <a:off x="2505220" y="3294824"/>
            <a:ext cx="12749053" cy="1848676"/>
          </a:xfrm>
          <a:prstGeom prst="rect">
            <a:avLst/>
          </a:prstGeom>
        </p:spPr>
        <p:txBody>
          <a:bodyPr anchor="t" rtlCol="false" tIns="0" lIns="0" bIns="0" rIns="0">
            <a:spAutoFit/>
          </a:bodyPr>
          <a:lstStyle/>
          <a:p>
            <a:pPr algn="ctr">
              <a:lnSpc>
                <a:spcPts val="13431"/>
              </a:lnSpc>
            </a:pPr>
            <a:r>
              <a:rPr lang="en-US" sz="11886" spc="-356">
                <a:solidFill>
                  <a:srgbClr val="FFFFFF"/>
                </a:solidFill>
                <a:latin typeface="Poppins Bold"/>
              </a:rPr>
              <a:t>INSIGHTS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sp>
        <p:nvSpPr>
          <p:cNvPr name="Freeform 5" id="5"/>
          <p:cNvSpPr/>
          <p:nvPr/>
        </p:nvSpPr>
        <p:spPr>
          <a:xfrm flipH="false" flipV="true" rot="-10221831">
            <a:off x="-819324" y="8375114"/>
            <a:ext cx="6697506" cy="2335755"/>
          </a:xfrm>
          <a:custGeom>
            <a:avLst/>
            <a:gdLst/>
            <a:ahLst/>
            <a:cxnLst/>
            <a:rect r="r" b="b" t="t" l="l"/>
            <a:pathLst>
              <a:path h="2335755" w="6697506">
                <a:moveTo>
                  <a:pt x="0" y="2335755"/>
                </a:moveTo>
                <a:lnTo>
                  <a:pt x="6697505" y="2335755"/>
                </a:lnTo>
                <a:lnTo>
                  <a:pt x="6697505" y="0"/>
                </a:lnTo>
                <a:lnTo>
                  <a:pt x="0" y="0"/>
                </a:lnTo>
                <a:lnTo>
                  <a:pt x="0" y="23357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2907" y="10016500"/>
            <a:ext cx="20973813" cy="734301"/>
            <a:chOff x="0" y="0"/>
            <a:chExt cx="11607985" cy="406400"/>
          </a:xfrm>
        </p:grpSpPr>
        <p:sp>
          <p:nvSpPr>
            <p:cNvPr name="Freeform 7" id="7"/>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8" id="8"/>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131384" y="10016500"/>
            <a:ext cx="10025232" cy="734301"/>
            <a:chOff x="0" y="0"/>
            <a:chExt cx="5548478" cy="406400"/>
          </a:xfrm>
        </p:grpSpPr>
        <p:sp>
          <p:nvSpPr>
            <p:cNvPr name="Freeform 10" id="10"/>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1" id="11"/>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519624" y="2163474"/>
            <a:ext cx="4739676" cy="7646194"/>
          </a:xfrm>
          <a:custGeom>
            <a:avLst/>
            <a:gdLst/>
            <a:ahLst/>
            <a:cxnLst/>
            <a:rect r="r" b="b" t="t" l="l"/>
            <a:pathLst>
              <a:path h="7646194" w="4739676">
                <a:moveTo>
                  <a:pt x="0" y="0"/>
                </a:moveTo>
                <a:lnTo>
                  <a:pt x="4739676" y="0"/>
                </a:lnTo>
                <a:lnTo>
                  <a:pt x="4739676" y="7646194"/>
                </a:lnTo>
                <a:lnTo>
                  <a:pt x="0" y="7646194"/>
                </a:lnTo>
                <a:lnTo>
                  <a:pt x="0" y="0"/>
                </a:lnTo>
                <a:close/>
              </a:path>
            </a:pathLst>
          </a:custGeom>
          <a:blipFill>
            <a:blip r:embed="rId4"/>
            <a:stretch>
              <a:fillRect l="0" t="0" r="0" b="0"/>
            </a:stretch>
          </a:blipFill>
          <a:ln w="57150" cap="sq">
            <a:solidFill>
              <a:srgbClr val="4D748C"/>
            </a:solidFill>
            <a:prstDash val="solid"/>
            <a:miter/>
          </a:ln>
        </p:spPr>
      </p:sp>
      <p:sp>
        <p:nvSpPr>
          <p:cNvPr name="TextBox 13" id="13"/>
          <p:cNvSpPr txBox="true"/>
          <p:nvPr/>
        </p:nvSpPr>
        <p:spPr>
          <a:xfrm rot="0">
            <a:off x="593569" y="3340116"/>
            <a:ext cx="11415410" cy="4238557"/>
          </a:xfrm>
          <a:prstGeom prst="rect">
            <a:avLst/>
          </a:prstGeom>
        </p:spPr>
        <p:txBody>
          <a:bodyPr anchor="t" rtlCol="false" tIns="0" lIns="0" bIns="0" rIns="0">
            <a:spAutoFit/>
          </a:bodyPr>
          <a:lstStyle/>
          <a:p>
            <a:pPr algn="just">
              <a:lnSpc>
                <a:spcPts val="3395"/>
              </a:lnSpc>
            </a:pPr>
            <a:r>
              <a:rPr lang="en-US" sz="2611">
                <a:solidFill>
                  <a:srgbClr val="000000"/>
                </a:solidFill>
                <a:latin typeface="Poppins"/>
              </a:rPr>
              <a:t>To filter employees aged 30 and above in Power BI, you would apply a filter to the 'Age' column in your dataset. In the visualization pane or the data tab, you would set the filter to only include rows where the 'Age' value is greater than or equal to 30. This action will refine the displayed data, ensuring that all subsequent analysis, reports, and visualizations consider only employees who meet this age criterion. It's a useful technique for focusing on a specific demographic, perhaps to analyze patterns related to more experienced staff, such as attrition rates, department distribution, or travel requirements for this age group within the organization.</a:t>
            </a:r>
          </a:p>
        </p:txBody>
      </p:sp>
      <p:sp>
        <p:nvSpPr>
          <p:cNvPr name="Freeform 14" id="14"/>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4131384" y="48270"/>
            <a:ext cx="10025232"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FILTERING EMPLOYEES AGED 30 AND ABOVE IN POWER BI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0">
            <a:off x="-1342907" y="10016500"/>
            <a:ext cx="20973813" cy="734301"/>
            <a:chOff x="0" y="0"/>
            <a:chExt cx="11607985" cy="406400"/>
          </a:xfrm>
        </p:grpSpPr>
        <p:sp>
          <p:nvSpPr>
            <p:cNvPr name="Freeform 6" id="6"/>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7" id="7"/>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31384" y="10016500"/>
            <a:ext cx="10025232" cy="734301"/>
            <a:chOff x="0" y="0"/>
            <a:chExt cx="5548478" cy="406400"/>
          </a:xfrm>
        </p:grpSpPr>
        <p:sp>
          <p:nvSpPr>
            <p:cNvPr name="Freeform 9" id="9"/>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0" id="10"/>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708662" y="4186612"/>
            <a:ext cx="10447954" cy="5383340"/>
          </a:xfrm>
          <a:custGeom>
            <a:avLst/>
            <a:gdLst/>
            <a:ahLst/>
            <a:cxnLst/>
            <a:rect r="r" b="b" t="t" l="l"/>
            <a:pathLst>
              <a:path h="5383340" w="10447954">
                <a:moveTo>
                  <a:pt x="0" y="0"/>
                </a:moveTo>
                <a:lnTo>
                  <a:pt x="10447954" y="0"/>
                </a:lnTo>
                <a:lnTo>
                  <a:pt x="10447954" y="5383340"/>
                </a:lnTo>
                <a:lnTo>
                  <a:pt x="0" y="5383340"/>
                </a:lnTo>
                <a:lnTo>
                  <a:pt x="0" y="0"/>
                </a:lnTo>
                <a:close/>
              </a:path>
            </a:pathLst>
          </a:custGeom>
          <a:blipFill>
            <a:blip r:embed="rId4"/>
            <a:stretch>
              <a:fillRect l="-680" t="0" r="-1360" b="0"/>
            </a:stretch>
          </a:blipFill>
          <a:ln w="38100" cap="sq">
            <a:solidFill>
              <a:srgbClr val="0E8388"/>
            </a:solidFill>
            <a:prstDash val="solid"/>
            <a:miter/>
          </a:ln>
        </p:spPr>
      </p:sp>
      <p:sp>
        <p:nvSpPr>
          <p:cNvPr name="TextBox 13" id="13"/>
          <p:cNvSpPr txBox="true"/>
          <p:nvPr/>
        </p:nvSpPr>
        <p:spPr>
          <a:xfrm rot="0">
            <a:off x="1688333" y="2196996"/>
            <a:ext cx="15756713" cy="2121743"/>
          </a:xfrm>
          <a:prstGeom prst="rect">
            <a:avLst/>
          </a:prstGeom>
        </p:spPr>
        <p:txBody>
          <a:bodyPr anchor="t" rtlCol="false" tIns="0" lIns="0" bIns="0" rIns="0">
            <a:spAutoFit/>
          </a:bodyPr>
          <a:lstStyle/>
          <a:p>
            <a:pPr algn="just">
              <a:lnSpc>
                <a:spcPts val="3395"/>
              </a:lnSpc>
            </a:pPr>
            <a:r>
              <a:rPr lang="en-US" sz="2611">
                <a:solidFill>
                  <a:srgbClr val="000000"/>
                </a:solidFill>
                <a:latin typeface="Poppins"/>
              </a:rPr>
              <a:t>To ensure data integrity for our analysis, we employ the Transform Data feature in Power BI to remove rows with null or empty values. This crucial data cleansing step prevents potential inaccuracies and prepares the dataset for reliable analysis and reporting, supporting sound HR decision-making.</a:t>
            </a:r>
          </a:p>
          <a:p>
            <a:pPr algn="just">
              <a:lnSpc>
                <a:spcPts val="3395"/>
              </a:lnSpc>
            </a:pPr>
          </a:p>
        </p:txBody>
      </p:sp>
      <p:sp>
        <p:nvSpPr>
          <p:cNvPr name="TextBox 14" id="14"/>
          <p:cNvSpPr txBox="true"/>
          <p:nvPr/>
        </p:nvSpPr>
        <p:spPr>
          <a:xfrm rot="0">
            <a:off x="4131384" y="75208"/>
            <a:ext cx="10025232"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REMOVE THE NULL AND</a:t>
            </a:r>
          </a:p>
          <a:p>
            <a:pPr algn="ctr">
              <a:lnSpc>
                <a:spcPts val="5698"/>
              </a:lnSpc>
            </a:pPr>
            <a:r>
              <a:rPr lang="en-US" sz="4099" spc="496">
                <a:solidFill>
                  <a:srgbClr val="FFFFFF"/>
                </a:solidFill>
                <a:latin typeface="Poppins Bold"/>
              </a:rPr>
              <a:t>EMPTY VALUES FROM 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sp>
        <p:nvSpPr>
          <p:cNvPr name="Freeform 5" id="5"/>
          <p:cNvSpPr/>
          <p:nvPr/>
        </p:nvSpPr>
        <p:spPr>
          <a:xfrm flipH="false" flipV="true" rot="-10221831">
            <a:off x="-819324" y="8375114"/>
            <a:ext cx="6697506" cy="2335755"/>
          </a:xfrm>
          <a:custGeom>
            <a:avLst/>
            <a:gdLst/>
            <a:ahLst/>
            <a:cxnLst/>
            <a:rect r="r" b="b" t="t" l="l"/>
            <a:pathLst>
              <a:path h="2335755" w="6697506">
                <a:moveTo>
                  <a:pt x="0" y="2335755"/>
                </a:moveTo>
                <a:lnTo>
                  <a:pt x="6697505" y="2335755"/>
                </a:lnTo>
                <a:lnTo>
                  <a:pt x="6697505" y="0"/>
                </a:lnTo>
                <a:lnTo>
                  <a:pt x="0" y="0"/>
                </a:lnTo>
                <a:lnTo>
                  <a:pt x="0" y="23357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2907" y="10016500"/>
            <a:ext cx="20973813" cy="734301"/>
            <a:chOff x="0" y="0"/>
            <a:chExt cx="11607985" cy="406400"/>
          </a:xfrm>
        </p:grpSpPr>
        <p:sp>
          <p:nvSpPr>
            <p:cNvPr name="Freeform 7" id="7"/>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8" id="8"/>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131384" y="10016500"/>
            <a:ext cx="10025232" cy="734301"/>
            <a:chOff x="0" y="0"/>
            <a:chExt cx="5548478" cy="406400"/>
          </a:xfrm>
        </p:grpSpPr>
        <p:sp>
          <p:nvSpPr>
            <p:cNvPr name="Freeform 10" id="10"/>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1" id="11"/>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945475" y="2833745"/>
            <a:ext cx="7080430" cy="5289399"/>
          </a:xfrm>
          <a:custGeom>
            <a:avLst/>
            <a:gdLst/>
            <a:ahLst/>
            <a:cxnLst/>
            <a:rect r="r" b="b" t="t" l="l"/>
            <a:pathLst>
              <a:path h="5289399" w="7080430">
                <a:moveTo>
                  <a:pt x="0" y="0"/>
                </a:moveTo>
                <a:lnTo>
                  <a:pt x="7080430" y="0"/>
                </a:lnTo>
                <a:lnTo>
                  <a:pt x="7080430" y="5289399"/>
                </a:lnTo>
                <a:lnTo>
                  <a:pt x="0" y="5289399"/>
                </a:lnTo>
                <a:lnTo>
                  <a:pt x="0" y="0"/>
                </a:lnTo>
                <a:close/>
              </a:path>
            </a:pathLst>
          </a:custGeom>
          <a:blipFill>
            <a:blip r:embed="rId6"/>
            <a:stretch>
              <a:fillRect l="0" t="0" r="0" b="0"/>
            </a:stretch>
          </a:blipFill>
          <a:ln w="28575" cap="sq">
            <a:solidFill>
              <a:srgbClr val="0E8388"/>
            </a:solidFill>
            <a:prstDash val="solid"/>
            <a:miter/>
          </a:ln>
        </p:spPr>
      </p:sp>
      <p:sp>
        <p:nvSpPr>
          <p:cNvPr name="TextBox 14" id="14"/>
          <p:cNvSpPr txBox="true"/>
          <p:nvPr/>
        </p:nvSpPr>
        <p:spPr>
          <a:xfrm rot="0">
            <a:off x="1028700" y="3981699"/>
            <a:ext cx="9169258" cy="2708560"/>
          </a:xfrm>
          <a:prstGeom prst="rect">
            <a:avLst/>
          </a:prstGeom>
        </p:spPr>
        <p:txBody>
          <a:bodyPr anchor="t" rtlCol="false" tIns="0" lIns="0" bIns="0" rIns="0">
            <a:spAutoFit/>
          </a:bodyPr>
          <a:lstStyle/>
          <a:p>
            <a:pPr algn="just">
              <a:lnSpc>
                <a:spcPts val="3525"/>
              </a:lnSpc>
            </a:pPr>
            <a:r>
              <a:rPr lang="en-US" sz="2711">
                <a:solidFill>
                  <a:srgbClr val="000000"/>
                </a:solidFill>
                <a:latin typeface="Poppins"/>
              </a:rPr>
              <a:t>The table presents a breakdown of average monthly incomes by job role, illustrating the salary distribution across various positions in the organization. It highlights the financial disparities between roles, serving as a reference for HR in compensation planning and strategy.</a:t>
            </a:r>
          </a:p>
        </p:txBody>
      </p:sp>
      <p:sp>
        <p:nvSpPr>
          <p:cNvPr name="TextBox 15" id="15"/>
          <p:cNvSpPr txBox="true"/>
          <p:nvPr/>
        </p:nvSpPr>
        <p:spPr>
          <a:xfrm rot="0">
            <a:off x="4131384" y="48270"/>
            <a:ext cx="10025232" cy="1434592"/>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AVERAGE MONTHLY INCOME</a:t>
            </a:r>
          </a:p>
          <a:p>
            <a:pPr algn="ctr">
              <a:lnSpc>
                <a:spcPts val="5698"/>
              </a:lnSpc>
            </a:pPr>
            <a:r>
              <a:rPr lang="en-US" sz="4099" spc="496">
                <a:solidFill>
                  <a:srgbClr val="FFFFFF"/>
                </a:solidFill>
                <a:latin typeface="Poppins Bold"/>
              </a:rPr>
              <a:t>BY JOB ROLE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1607" y="-266859"/>
            <a:ext cx="21494542" cy="2223501"/>
            <a:chOff x="0" y="0"/>
            <a:chExt cx="5661114" cy="585613"/>
          </a:xfrm>
        </p:grpSpPr>
        <p:sp>
          <p:nvSpPr>
            <p:cNvPr name="Freeform 3" id="3"/>
            <p:cNvSpPr/>
            <p:nvPr/>
          </p:nvSpPr>
          <p:spPr>
            <a:xfrm flipH="false" flipV="false" rot="0">
              <a:off x="0" y="0"/>
              <a:ext cx="5661114" cy="585613"/>
            </a:xfrm>
            <a:custGeom>
              <a:avLst/>
              <a:gdLst/>
              <a:ahLst/>
              <a:cxnLst/>
              <a:rect r="r" b="b" t="t" l="l"/>
              <a:pathLst>
                <a:path h="585613" w="5661114">
                  <a:moveTo>
                    <a:pt x="0" y="0"/>
                  </a:moveTo>
                  <a:lnTo>
                    <a:pt x="5661114" y="0"/>
                  </a:lnTo>
                  <a:lnTo>
                    <a:pt x="5661114" y="585613"/>
                  </a:lnTo>
                  <a:lnTo>
                    <a:pt x="0" y="585613"/>
                  </a:lnTo>
                  <a:close/>
                </a:path>
              </a:pathLst>
            </a:custGeom>
            <a:solidFill>
              <a:srgbClr val="0E8388"/>
            </a:solidFill>
          </p:spPr>
        </p:sp>
        <p:sp>
          <p:nvSpPr>
            <p:cNvPr name="TextBox 4" id="4"/>
            <p:cNvSpPr txBox="true"/>
            <p:nvPr/>
          </p:nvSpPr>
          <p:spPr>
            <a:xfrm>
              <a:off x="0" y="0"/>
              <a:ext cx="5661114" cy="585613"/>
            </a:xfrm>
            <a:prstGeom prst="rect">
              <a:avLst/>
            </a:prstGeom>
          </p:spPr>
          <p:txBody>
            <a:bodyPr anchor="ctr" rtlCol="false" tIns="50800" lIns="50800" bIns="50800" rIns="50800"/>
            <a:lstStyle/>
            <a:p>
              <a:pPr algn="ctr">
                <a:lnSpc>
                  <a:spcPts val="1855"/>
                </a:lnSpc>
              </a:pPr>
            </a:p>
          </p:txBody>
        </p:sp>
      </p:grpSp>
      <p:sp>
        <p:nvSpPr>
          <p:cNvPr name="Freeform 5" id="5"/>
          <p:cNvSpPr/>
          <p:nvPr/>
        </p:nvSpPr>
        <p:spPr>
          <a:xfrm flipH="false" flipV="true" rot="-10221831">
            <a:off x="-819324" y="8375114"/>
            <a:ext cx="6697506" cy="2335755"/>
          </a:xfrm>
          <a:custGeom>
            <a:avLst/>
            <a:gdLst/>
            <a:ahLst/>
            <a:cxnLst/>
            <a:rect r="r" b="b" t="t" l="l"/>
            <a:pathLst>
              <a:path h="2335755" w="6697506">
                <a:moveTo>
                  <a:pt x="0" y="2335755"/>
                </a:moveTo>
                <a:lnTo>
                  <a:pt x="6697505" y="2335755"/>
                </a:lnTo>
                <a:lnTo>
                  <a:pt x="6697505" y="0"/>
                </a:lnTo>
                <a:lnTo>
                  <a:pt x="0" y="0"/>
                </a:lnTo>
                <a:lnTo>
                  <a:pt x="0" y="23357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2907" y="10016500"/>
            <a:ext cx="20973813" cy="734301"/>
            <a:chOff x="0" y="0"/>
            <a:chExt cx="11607985" cy="406400"/>
          </a:xfrm>
        </p:grpSpPr>
        <p:sp>
          <p:nvSpPr>
            <p:cNvPr name="Freeform 7" id="7"/>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8" id="8"/>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131384" y="10016500"/>
            <a:ext cx="10025232" cy="734301"/>
            <a:chOff x="0" y="0"/>
            <a:chExt cx="5548478" cy="406400"/>
          </a:xfrm>
        </p:grpSpPr>
        <p:sp>
          <p:nvSpPr>
            <p:cNvPr name="Freeform 10" id="10"/>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1" id="11"/>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0" y="2080467"/>
            <a:ext cx="1173924" cy="1173924"/>
          </a:xfrm>
          <a:custGeom>
            <a:avLst/>
            <a:gdLst/>
            <a:ahLst/>
            <a:cxnLst/>
            <a:rect r="r" b="b" t="t" l="l"/>
            <a:pathLst>
              <a:path h="1173924" w="1173924">
                <a:moveTo>
                  <a:pt x="0" y="0"/>
                </a:moveTo>
                <a:lnTo>
                  <a:pt x="1173924" y="0"/>
                </a:lnTo>
                <a:lnTo>
                  <a:pt x="1173924" y="1173924"/>
                </a:lnTo>
                <a:lnTo>
                  <a:pt x="0" y="1173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156616" y="2255308"/>
            <a:ext cx="1366824" cy="7462525"/>
          </a:xfrm>
          <a:custGeom>
            <a:avLst/>
            <a:gdLst/>
            <a:ahLst/>
            <a:cxnLst/>
            <a:rect r="r" b="b" t="t" l="l"/>
            <a:pathLst>
              <a:path h="7462525" w="1366824">
                <a:moveTo>
                  <a:pt x="0" y="0"/>
                </a:moveTo>
                <a:lnTo>
                  <a:pt x="1366824" y="0"/>
                </a:lnTo>
                <a:lnTo>
                  <a:pt x="1366824" y="7462525"/>
                </a:lnTo>
                <a:lnTo>
                  <a:pt x="0" y="7462525"/>
                </a:lnTo>
                <a:lnTo>
                  <a:pt x="0" y="0"/>
                </a:lnTo>
                <a:close/>
              </a:path>
            </a:pathLst>
          </a:custGeom>
          <a:blipFill>
            <a:blip r:embed="rId6"/>
            <a:stretch>
              <a:fillRect l="0" t="0" r="-4391" b="0"/>
            </a:stretch>
          </a:blipFill>
          <a:ln w="28575" cap="sq">
            <a:solidFill>
              <a:srgbClr val="0E8388"/>
            </a:solidFill>
            <a:prstDash val="solid"/>
            <a:miter/>
          </a:ln>
        </p:spPr>
      </p:sp>
      <p:sp>
        <p:nvSpPr>
          <p:cNvPr name="TextBox 14" id="14"/>
          <p:cNvSpPr txBox="true"/>
          <p:nvPr/>
        </p:nvSpPr>
        <p:spPr>
          <a:xfrm rot="0">
            <a:off x="1028700" y="3726796"/>
            <a:ext cx="12384257" cy="2999750"/>
          </a:xfrm>
          <a:prstGeom prst="rect">
            <a:avLst/>
          </a:prstGeom>
        </p:spPr>
        <p:txBody>
          <a:bodyPr anchor="t" rtlCol="false" tIns="0" lIns="0" bIns="0" rIns="0">
            <a:spAutoFit/>
          </a:bodyPr>
          <a:lstStyle/>
          <a:p>
            <a:pPr algn="just">
              <a:lnSpc>
                <a:spcPts val="3943"/>
              </a:lnSpc>
            </a:pPr>
            <a:r>
              <a:rPr lang="en-US" sz="3033">
                <a:solidFill>
                  <a:srgbClr val="000000"/>
                </a:solidFill>
                <a:latin typeface="Poppins"/>
              </a:rPr>
              <a:t>The image shows a column of monthly incomes with highlighted entries, indicating employees who earn above a particular benchmark. This visual tool is essential for quickly identifying high earners and assessing compensation patterns within the company.</a:t>
            </a:r>
          </a:p>
          <a:p>
            <a:pPr algn="just">
              <a:lnSpc>
                <a:spcPts val="3943"/>
              </a:lnSpc>
            </a:pPr>
          </a:p>
        </p:txBody>
      </p:sp>
      <p:sp>
        <p:nvSpPr>
          <p:cNvPr name="TextBox 15" id="15"/>
          <p:cNvSpPr txBox="true"/>
          <p:nvPr/>
        </p:nvSpPr>
        <p:spPr>
          <a:xfrm rot="0">
            <a:off x="3807534" y="48270"/>
            <a:ext cx="11392056" cy="2148967"/>
          </a:xfrm>
          <a:prstGeom prst="rect">
            <a:avLst/>
          </a:prstGeom>
        </p:spPr>
        <p:txBody>
          <a:bodyPr anchor="t" rtlCol="false" tIns="0" lIns="0" bIns="0" rIns="0">
            <a:spAutoFit/>
          </a:bodyPr>
          <a:lstStyle/>
          <a:p>
            <a:pPr algn="ctr">
              <a:lnSpc>
                <a:spcPts val="5698"/>
              </a:lnSpc>
            </a:pPr>
            <a:r>
              <a:rPr lang="en-US" sz="4099" spc="496">
                <a:solidFill>
                  <a:srgbClr val="FFFFFF"/>
                </a:solidFill>
                <a:latin typeface="Poppins Bold"/>
              </a:rPr>
              <a:t>HIGHLIGHTING EMPLOYEES WITH MONTHLY INCOME ABOVE COMPANY</a:t>
            </a:r>
          </a:p>
          <a:p>
            <a:pPr algn="ctr">
              <a:lnSpc>
                <a:spcPts val="569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DAGBwOcbjhU</dc:identifier>
  <dcterms:modified xsi:type="dcterms:W3CDTF">2011-08-01T06:04:30Z</dcterms:modified>
  <cp:revision>1</cp:revision>
  <dc:title>HR DATA ANALYTICS (Psyliq)</dc:title>
</cp:coreProperties>
</file>